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57" r:id="rId4"/>
    <p:sldId id="258" r:id="rId5"/>
    <p:sldId id="259" r:id="rId6"/>
    <p:sldId id="261" r:id="rId7"/>
    <p:sldId id="263" r:id="rId8"/>
    <p:sldId id="269" r:id="rId9"/>
    <p:sldId id="265" r:id="rId10"/>
    <p:sldId id="275" r:id="rId11"/>
    <p:sldId id="264" r:id="rId12"/>
    <p:sldId id="266" r:id="rId13"/>
    <p:sldId id="262" r:id="rId14"/>
    <p:sldId id="271" r:id="rId15"/>
    <p:sldId id="273" r:id="rId16"/>
    <p:sldId id="270" r:id="rId17"/>
    <p:sldId id="272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53DC65-5A82-4A76-B90D-39D7CEF14F3D}">
          <p14:sldIdLst>
            <p14:sldId id="256"/>
            <p14:sldId id="267"/>
            <p14:sldId id="257"/>
            <p14:sldId id="258"/>
            <p14:sldId id="259"/>
            <p14:sldId id="261"/>
            <p14:sldId id="263"/>
            <p14:sldId id="269"/>
            <p14:sldId id="265"/>
            <p14:sldId id="275"/>
            <p14:sldId id="264"/>
            <p14:sldId id="266"/>
            <p14:sldId id="262"/>
            <p14:sldId id="271"/>
            <p14:sldId id="273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A1F"/>
    <a:srgbClr val="111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371" autoAdjust="0"/>
  </p:normalViewPr>
  <p:slideViewPr>
    <p:cSldViewPr snapToGrid="0">
      <p:cViewPr varScale="1">
        <p:scale>
          <a:sx n="96" d="100"/>
          <a:sy n="96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8AC6-0B9D-4AD9-BB4E-EA7885ABDD0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F6BBC-C86E-4B91-9C5C-5343E8BB8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29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F6BBC-C86E-4B91-9C5C-5343E8BB8F2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64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600" dirty="0"/>
              <a:t>Podaci se odnose na odobreni broj korisnika i iznos odobrene potpore</a:t>
            </a:r>
            <a:endParaRPr lang="en-GB" sz="16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F6BBC-C86E-4B91-9C5C-5343E8BB8F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2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Podaci se odnose na odobreni broj korisnika i iznos odobrene potpore</a:t>
            </a:r>
            <a:endParaRPr lang="en-GB" dirty="0"/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F6BBC-C86E-4B91-9C5C-5343E8BB8F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441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Podaci se odnose na odobreni broj korisnika i iznos odobrene potpore</a:t>
            </a:r>
            <a:endParaRPr lang="en-GB" dirty="0"/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F6BBC-C86E-4B91-9C5C-5343E8BB8F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24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noProof="0" dirty="0"/>
              <a:t>LAG-ovi su u razdoblju od veljače 2018. godine do 20. rujna 2019. raspisali LAG natječaje za sljedeće tipove operacija:</a:t>
            </a:r>
          </a:p>
          <a:p>
            <a:r>
              <a:rPr lang="hr-HR" b="1" noProof="0" dirty="0"/>
              <a:t>Tip operacije 6.3.1. „Potpora razvoju malih poljoprivrednih gospodarstava”</a:t>
            </a:r>
          </a:p>
          <a:p>
            <a:r>
              <a:rPr lang="hr-HR" noProof="0" dirty="0"/>
              <a:t>Do sada je 54 LAG-a objavilo 70 LAG natječaja za ovaj tip operacije, sa ukupnim iznosom sredstava u objavljenim LAG natječajima od 105,2 milijuna kuna. LAG-ovi su učitali 716 odabranih projekata u AGRONET sustav ukupne vrijednosti u iznosu od 79,7 milijuna kuna. Ukupni iznos isplaćene potpore iznosi 38,8 milijuna kuna.</a:t>
            </a:r>
          </a:p>
          <a:p>
            <a:r>
              <a:rPr lang="hr-HR" b="1" noProof="0" dirty="0"/>
              <a:t>Tip operacije 7.4.1. „Ulaganja u pokretanje, poboljšanje ili proširenje lokalnih temeljnih usluga za ruralno stanovništvo, uključujući slobodno vrijeme i kulturne aktivnosti te povezanu infrastrukturu”</a:t>
            </a:r>
          </a:p>
          <a:p>
            <a:r>
              <a:rPr lang="hr-HR" noProof="0" dirty="0"/>
              <a:t>Do sada je 44 LAG-a objavilo 50 LAG natječaja za ovaj tip operacije sa ukupnim iznosom sredstava od 103 milijuna kuna. LAG-ovi su učitali 187 odabranih projekata u AGRONET sustav ukupne vrijednosti u iznosu od 42,3 milijuna kuna.</a:t>
            </a:r>
          </a:p>
          <a:p>
            <a:r>
              <a:rPr lang="hr-HR" b="1" noProof="0" dirty="0"/>
              <a:t>Tip operacije 4.1.1. „Restrukturiranje, modernizacija i povećanje konkurentnosti poljoprivrednih gospodarstava”</a:t>
            </a:r>
          </a:p>
          <a:p>
            <a:r>
              <a:rPr lang="hr-HR" noProof="0" dirty="0"/>
              <a:t>Do sada je ukupno 21 LAG-ova objavilo 21 LAG Natječaj za ovaj tip operacije u vrijednosti 31,8 milijuna kuna.</a:t>
            </a:r>
          </a:p>
          <a:p>
            <a:r>
              <a:rPr lang="hr-HR" b="1" noProof="0" dirty="0"/>
              <a:t>Tip operacije 4.2.1. „Povećanje dodane vrijednosti poljoprivrednim proizvodima”</a:t>
            </a:r>
          </a:p>
          <a:p>
            <a:r>
              <a:rPr lang="hr-HR" noProof="0" dirty="0"/>
              <a:t>Do sada je ukupno 7 LAG-ova objavilo 7 LAG natječaja za ovaj tip operacije u vrijednosti od 6,8 milijuna kuna.</a:t>
            </a: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F6BBC-C86E-4B91-9C5C-5343E8BB8F2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949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Mikro zajmovi za ruralni razvoj - isplaćeno 40 korisnika u iznosu od 5.502.712,85 kn</a:t>
            </a:r>
          </a:p>
          <a:p>
            <a:r>
              <a:rPr lang="pl-PL" dirty="0"/>
              <a:t>Mali zajmovi za ruralni razvoj - isplaćeno 284 korisnika u iznosu od 92.303.328,65 kn</a:t>
            </a:r>
          </a:p>
          <a:p>
            <a:r>
              <a:rPr lang="pl-PL" dirty="0"/>
              <a:t>Pojedinačna jamstva za ruralni razvoj – izdana 3 jamstva u iznosu od 11.175.485,48 kn</a:t>
            </a:r>
          </a:p>
          <a:p>
            <a:r>
              <a:rPr lang="pl-PL" dirty="0"/>
              <a:t>UKUPNO isplaćna 327 korisnika u iznosu od 108.981.526,98 kn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F6BBC-C86E-4B91-9C5C-5343E8BB8F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07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514251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Naslov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77902"/>
            <a:ext cx="9144000" cy="105393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11F8A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Podnaslov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9" name="Slika 5" descr="Description: Description: C:\Users\ktatarovic\Desktop\flag_yellow_low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58" y="5568594"/>
            <a:ext cx="533874" cy="35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/>
          <p:nvPr userDrawn="1"/>
        </p:nvSpPr>
        <p:spPr>
          <a:xfrm>
            <a:off x="8718332" y="5568594"/>
            <a:ext cx="1334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900" dirty="0">
                <a:solidFill>
                  <a:srgbClr val="111F8A"/>
                </a:solidFill>
              </a:rPr>
              <a:t>Europska unija</a:t>
            </a:r>
          </a:p>
          <a:p>
            <a:pPr algn="l"/>
            <a:r>
              <a:rPr lang="pl-PL" sz="900" dirty="0">
                <a:solidFill>
                  <a:srgbClr val="111F8A"/>
                </a:solidFill>
              </a:rPr>
              <a:t>Zajedno do fondova EU</a:t>
            </a:r>
          </a:p>
        </p:txBody>
      </p:sp>
      <p:pic>
        <p:nvPicPr>
          <p:cNvPr id="11" name="Picture 3" descr="C:\Users\mpesut\Desktop\LOGOTIPI 2014.-2020\LOGOTIPI - OBJAVLJENO NA WEBU\Vizualni identitet - Europski strukturni i investicijski fondovi\ESI logotip_boja_manj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98" y="5484444"/>
            <a:ext cx="1338112" cy="43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742" y="5582212"/>
            <a:ext cx="1734204" cy="35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utnik 1"/>
          <p:cNvSpPr/>
          <p:nvPr userDrawn="1"/>
        </p:nvSpPr>
        <p:spPr>
          <a:xfrm>
            <a:off x="1422598" y="6209735"/>
            <a:ext cx="934680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hr-HR" sz="1050" b="0" dirty="0">
                <a:solidFill>
                  <a:srgbClr val="111F8A"/>
                </a:solidFill>
                <a:latin typeface="Neo Sans" pitchFamily="34" charset="0"/>
              </a:rPr>
              <a:t>Sufinancirano sredstvima tehničke pomoći iz Operativnog programa Konkurentnost i kohezija, iz Europskog fonda za regionalni razvoj.</a:t>
            </a:r>
          </a:p>
        </p:txBody>
      </p:sp>
      <p:pic>
        <p:nvPicPr>
          <p:cNvPr id="14" name="Picture 13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459" y="5606184"/>
            <a:ext cx="1187049" cy="318195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 userDrawn="1"/>
        </p:nvSpPr>
        <p:spPr>
          <a:xfrm rot="16834836">
            <a:off x="11061935" y="5765716"/>
            <a:ext cx="232042" cy="216378"/>
          </a:xfrm>
          <a:prstGeom prst="rect">
            <a:avLst/>
          </a:prstGeom>
          <a:gradFill>
            <a:gsLst>
              <a:gs pos="0">
                <a:srgbClr val="FF0000">
                  <a:lumMod val="0"/>
                  <a:lumOff val="100000"/>
                </a:srgbClr>
              </a:gs>
              <a:gs pos="100000">
                <a:srgbClr val="FF00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847530" y="6117613"/>
            <a:ext cx="3960000" cy="36000"/>
          </a:xfrm>
          <a:prstGeom prst="rect">
            <a:avLst/>
          </a:prstGeom>
          <a:gradFill>
            <a:gsLst>
              <a:gs pos="0">
                <a:srgbClr val="FF0000">
                  <a:lumMod val="0"/>
                  <a:lumOff val="100000"/>
                </a:srgbClr>
              </a:gs>
              <a:gs pos="100000">
                <a:srgbClr val="FF00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0854978" y="5919802"/>
            <a:ext cx="251234" cy="23381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4305331" y="6081613"/>
            <a:ext cx="3600000" cy="72000"/>
          </a:xfrm>
          <a:prstGeom prst="rect">
            <a:avLst/>
          </a:prstGeom>
          <a:gradFill>
            <a:gsLst>
              <a:gs pos="0">
                <a:srgbClr val="FF0000">
                  <a:lumMod val="0"/>
                  <a:lumOff val="100000"/>
                </a:srgb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7470227" y="6045613"/>
            <a:ext cx="3060000" cy="108000"/>
          </a:xfrm>
          <a:prstGeom prst="rect">
            <a:avLst/>
          </a:prstGeom>
          <a:gradFill>
            <a:gsLst>
              <a:gs pos="0">
                <a:srgbClr val="FF0000">
                  <a:lumMod val="0"/>
                  <a:lumOff val="100000"/>
                </a:srgbClr>
              </a:gs>
              <a:gs pos="100000">
                <a:srgbClr val="FF00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30943A-B8DB-4046-B41C-28BBA6438B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098" y="3176"/>
            <a:ext cx="3392808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179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34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7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75215" y="365125"/>
            <a:ext cx="8078584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11F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Naslov</a:t>
            </a:r>
          </a:p>
        </p:txBody>
      </p:sp>
      <p:sp>
        <p:nvSpPr>
          <p:cNvPr id="15" name="Rectangle 14"/>
          <p:cNvSpPr/>
          <p:nvPr userDrawn="1"/>
        </p:nvSpPr>
        <p:spPr>
          <a:xfrm rot="16834836">
            <a:off x="11061935" y="5765716"/>
            <a:ext cx="232042" cy="216378"/>
          </a:xfrm>
          <a:prstGeom prst="rect">
            <a:avLst/>
          </a:prstGeom>
          <a:gradFill>
            <a:gsLst>
              <a:gs pos="0">
                <a:srgbClr val="FF0000">
                  <a:lumMod val="0"/>
                  <a:lumOff val="100000"/>
                </a:srgbClr>
              </a:gs>
              <a:gs pos="100000">
                <a:srgbClr val="FF00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47530" y="6117613"/>
            <a:ext cx="3960000" cy="36000"/>
          </a:xfrm>
          <a:prstGeom prst="rect">
            <a:avLst/>
          </a:prstGeom>
          <a:gradFill>
            <a:gsLst>
              <a:gs pos="0">
                <a:srgbClr val="FF0000">
                  <a:lumMod val="0"/>
                  <a:lumOff val="100000"/>
                </a:srgbClr>
              </a:gs>
              <a:gs pos="100000">
                <a:srgbClr val="FF00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0854978" y="5919802"/>
            <a:ext cx="251234" cy="23381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305331" y="6081613"/>
            <a:ext cx="3600000" cy="72000"/>
          </a:xfrm>
          <a:prstGeom prst="rect">
            <a:avLst/>
          </a:prstGeom>
          <a:gradFill>
            <a:gsLst>
              <a:gs pos="0">
                <a:srgbClr val="FF0000">
                  <a:lumMod val="0"/>
                  <a:lumOff val="100000"/>
                </a:srgb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470227" y="6045613"/>
            <a:ext cx="3060000" cy="108000"/>
          </a:xfrm>
          <a:prstGeom prst="rect">
            <a:avLst/>
          </a:prstGeom>
          <a:gradFill>
            <a:gsLst>
              <a:gs pos="0">
                <a:srgbClr val="FF0000">
                  <a:lumMod val="0"/>
                  <a:lumOff val="100000"/>
                </a:srgbClr>
              </a:gs>
              <a:gs pos="100000">
                <a:srgbClr val="FF000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0B41EE4-A8AB-4ED5-8B67-E0C1D3B336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0655" y="0"/>
            <a:ext cx="2556541" cy="179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7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314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76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849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393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071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464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232C-292E-4810-B10E-79D8BCAD8752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830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4232C-292E-4810-B10E-79D8BCAD8752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F14A5-A4ED-42DE-B8BC-BD8E94CBEF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12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ED0615-EC1F-4538-A98B-6D3F44EF8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Kako EU fondovi mijenjaju Hrvatsku?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CE0EAB3-2954-4DCC-BA8C-8DE63B4FC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mr. sc. Marija Vučković, ministrica poljoprivrede</a:t>
            </a:r>
          </a:p>
        </p:txBody>
      </p:sp>
    </p:spTree>
    <p:extLst>
      <p:ext uri="{BB962C8B-B14F-4D97-AF65-F5344CB8AC3E}">
        <p14:creationId xmlns:p14="http://schemas.microsoft.com/office/powerpoint/2010/main" val="252702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BE291AF-62A5-4107-BE3F-38BC87087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135" y="2365591"/>
            <a:ext cx="5822185" cy="10486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3657" y="189061"/>
            <a:ext cx="8078584" cy="1325563"/>
          </a:xfrm>
        </p:spPr>
        <p:txBody>
          <a:bodyPr/>
          <a:lstStyle/>
          <a:p>
            <a:pPr algn="ctr"/>
            <a:r>
              <a:rPr lang="hr-HR" dirty="0"/>
              <a:t>LEADER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7E79E73-C9B9-46A3-A2FE-0368BDAB0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020" y="3514807"/>
            <a:ext cx="5822185" cy="107298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5A6D360-0E8A-4D95-B701-D40B35D39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056" y="4709929"/>
            <a:ext cx="5822185" cy="1109568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C2F48F4D-FD3E-4C90-8AE6-6797DFBC171A}"/>
              </a:ext>
            </a:extLst>
          </p:cNvPr>
          <p:cNvSpPr/>
          <p:nvPr/>
        </p:nvSpPr>
        <p:spPr>
          <a:xfrm>
            <a:off x="923965" y="2429961"/>
            <a:ext cx="4795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Objavljeno</a:t>
            </a:r>
            <a:r>
              <a:rPr lang="en-GB" dirty="0"/>
              <a:t> </a:t>
            </a:r>
            <a:r>
              <a:rPr lang="hr-HR" dirty="0"/>
              <a:t>75</a:t>
            </a:r>
            <a:r>
              <a:rPr lang="en-GB" dirty="0"/>
              <a:t>% raspoloživih sredstava</a:t>
            </a:r>
          </a:p>
          <a:p>
            <a:pPr algn="ctr"/>
            <a:endParaRPr lang="en-GB" dirty="0"/>
          </a:p>
          <a:p>
            <a:pPr algn="ctr"/>
            <a:r>
              <a:rPr lang="hr-HR" dirty="0"/>
              <a:t>246,8</a:t>
            </a:r>
            <a:r>
              <a:rPr lang="en-GB" dirty="0"/>
              <a:t> mili</a:t>
            </a:r>
            <a:r>
              <a:rPr lang="hr-HR" dirty="0"/>
              <a:t>juna</a:t>
            </a:r>
            <a:r>
              <a:rPr lang="en-GB" dirty="0"/>
              <a:t> kuna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AFD6CD46-8AB1-4EA9-BFD5-BBA18122EBCC}"/>
              </a:ext>
            </a:extLst>
          </p:cNvPr>
          <p:cNvSpPr/>
          <p:nvPr/>
        </p:nvSpPr>
        <p:spPr>
          <a:xfrm>
            <a:off x="3066258" y="3646198"/>
            <a:ext cx="4795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LAG-ovi odabrali</a:t>
            </a:r>
            <a:r>
              <a:rPr lang="en-GB" dirty="0"/>
              <a:t> </a:t>
            </a:r>
            <a:r>
              <a:rPr lang="hr-HR" dirty="0"/>
              <a:t>903 projekta</a:t>
            </a:r>
          </a:p>
          <a:p>
            <a:endParaRPr lang="en-GB" dirty="0"/>
          </a:p>
          <a:p>
            <a:pPr algn="ctr"/>
            <a:r>
              <a:rPr lang="hr-HR" dirty="0"/>
              <a:t>122 </a:t>
            </a:r>
            <a:r>
              <a:rPr lang="en-GB" dirty="0"/>
              <a:t>milij</a:t>
            </a:r>
            <a:r>
              <a:rPr lang="hr-HR" dirty="0"/>
              <a:t>una</a:t>
            </a:r>
            <a:r>
              <a:rPr lang="en-GB" dirty="0"/>
              <a:t> kuna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DA3F7BCE-5C54-466A-8681-18505F5B69AE}"/>
              </a:ext>
            </a:extLst>
          </p:cNvPr>
          <p:cNvSpPr/>
          <p:nvPr/>
        </p:nvSpPr>
        <p:spPr>
          <a:xfrm>
            <a:off x="5743294" y="4859481"/>
            <a:ext cx="4795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APPRRR odobrila 72 milijuna kuna</a:t>
            </a:r>
          </a:p>
          <a:p>
            <a:pPr algn="ctr"/>
            <a:endParaRPr lang="hr-HR" b="1" dirty="0"/>
          </a:p>
          <a:p>
            <a:pPr algn="ctr"/>
            <a:r>
              <a:rPr lang="hr-HR" b="1" dirty="0"/>
              <a:t>I</a:t>
            </a:r>
            <a:r>
              <a:rPr lang="en-GB" b="1" dirty="0"/>
              <a:t>splaćeno</a:t>
            </a:r>
            <a:r>
              <a:rPr lang="hr-HR" b="1" dirty="0"/>
              <a:t> 35</a:t>
            </a:r>
            <a:r>
              <a:rPr lang="en-GB" b="1" dirty="0"/>
              <a:t> milij</a:t>
            </a:r>
            <a:r>
              <a:rPr lang="hr-HR" b="1" dirty="0"/>
              <a:t>una</a:t>
            </a:r>
            <a:r>
              <a:rPr lang="en-GB" b="1" dirty="0"/>
              <a:t> kuna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D0558DD7-21CA-4DCC-AEBA-46FCBC70A91C}"/>
              </a:ext>
            </a:extLst>
          </p:cNvPr>
          <p:cNvSpPr/>
          <p:nvPr/>
        </p:nvSpPr>
        <p:spPr>
          <a:xfrm>
            <a:off x="1790799" y="1700188"/>
            <a:ext cx="967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Provode LOKALNE AKCIJE GRUPE (LAG-ovi) na temelju lokalnih razvojnih strategija LAG-ova   </a:t>
            </a:r>
            <a:endParaRPr lang="en-GB" dirty="0"/>
          </a:p>
        </p:txBody>
      </p:sp>
      <p:sp>
        <p:nvSpPr>
          <p:cNvPr id="12" name="Sedmerokut 11">
            <a:extLst>
              <a:ext uri="{FF2B5EF4-FFF2-40B4-BE49-F238E27FC236}">
                <a16:creationId xmlns:a16="http://schemas.microsoft.com/office/drawing/2014/main" id="{B3E4DEEC-73E7-46F8-95D5-651ADA3DB3DC}"/>
              </a:ext>
            </a:extLst>
          </p:cNvPr>
          <p:cNvSpPr/>
          <p:nvPr/>
        </p:nvSpPr>
        <p:spPr>
          <a:xfrm>
            <a:off x="8703196" y="2219072"/>
            <a:ext cx="1206117" cy="110956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4.1.1</a:t>
            </a:r>
            <a:endParaRPr lang="en-GB" dirty="0"/>
          </a:p>
        </p:txBody>
      </p:sp>
      <p:sp>
        <p:nvSpPr>
          <p:cNvPr id="14" name="Sedmerokut 13">
            <a:extLst>
              <a:ext uri="{FF2B5EF4-FFF2-40B4-BE49-F238E27FC236}">
                <a16:creationId xmlns:a16="http://schemas.microsoft.com/office/drawing/2014/main" id="{BAABF53C-77A4-44A1-98EC-2233FE5A112B}"/>
              </a:ext>
            </a:extLst>
          </p:cNvPr>
          <p:cNvSpPr/>
          <p:nvPr/>
        </p:nvSpPr>
        <p:spPr>
          <a:xfrm>
            <a:off x="501904" y="4014744"/>
            <a:ext cx="1151095" cy="110956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7.4.1</a:t>
            </a:r>
            <a:endParaRPr lang="en-GB" dirty="0"/>
          </a:p>
        </p:txBody>
      </p:sp>
      <p:sp>
        <p:nvSpPr>
          <p:cNvPr id="15" name="Sedmerokut 14">
            <a:extLst>
              <a:ext uri="{FF2B5EF4-FFF2-40B4-BE49-F238E27FC236}">
                <a16:creationId xmlns:a16="http://schemas.microsoft.com/office/drawing/2014/main" id="{E70766C7-AD6D-4204-A2E7-079CCCC0E535}"/>
              </a:ext>
            </a:extLst>
          </p:cNvPr>
          <p:cNvSpPr/>
          <p:nvPr/>
        </p:nvSpPr>
        <p:spPr>
          <a:xfrm>
            <a:off x="2192817" y="4984480"/>
            <a:ext cx="1151095" cy="104860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4.2.1</a:t>
            </a:r>
            <a:endParaRPr lang="en-GB" dirty="0"/>
          </a:p>
        </p:txBody>
      </p:sp>
      <p:sp>
        <p:nvSpPr>
          <p:cNvPr id="16" name="Sedmerokut 15">
            <a:extLst>
              <a:ext uri="{FF2B5EF4-FFF2-40B4-BE49-F238E27FC236}">
                <a16:creationId xmlns:a16="http://schemas.microsoft.com/office/drawing/2014/main" id="{A4BE9C5B-CCCE-4FC1-88E5-D0116F38A68E}"/>
              </a:ext>
            </a:extLst>
          </p:cNvPr>
          <p:cNvSpPr/>
          <p:nvPr/>
        </p:nvSpPr>
        <p:spPr>
          <a:xfrm>
            <a:off x="10375607" y="3328640"/>
            <a:ext cx="1093304" cy="104860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6.3.1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57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B8E03A3-2232-452B-8E3E-4454B7D15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116" y="1896180"/>
            <a:ext cx="6559865" cy="34384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0781" y="356346"/>
            <a:ext cx="8967393" cy="1325563"/>
          </a:xfrm>
        </p:spPr>
        <p:txBody>
          <a:bodyPr/>
          <a:lstStyle/>
          <a:p>
            <a:pPr algn="ctr"/>
            <a:r>
              <a:rPr lang="hr-HR" dirty="0"/>
              <a:t>FINANCIJSKI INSTRUMENTI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6DD0398-6511-406B-AD66-83549C043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781" y="5523542"/>
            <a:ext cx="1469263" cy="38408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A5CAC2A-8A5C-451E-BFED-1C3D837D4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048" y="5424278"/>
            <a:ext cx="1249788" cy="61574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422A5F5-AA17-43F2-832D-AD4D65B3E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874" y="5548893"/>
            <a:ext cx="728213" cy="3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39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2470" y="365125"/>
            <a:ext cx="8786191" cy="1325563"/>
          </a:xfrm>
        </p:spPr>
        <p:txBody>
          <a:bodyPr/>
          <a:lstStyle/>
          <a:p>
            <a:pPr algn="ctr"/>
            <a:r>
              <a:rPr lang="hr-HR" dirty="0"/>
              <a:t>POKRENUTI FINANCIJSKI INSTRUMENTI PRR-A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84957D50-CFCD-4BA8-9D0D-77254DF79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563" y="1690688"/>
            <a:ext cx="75055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47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C1C1A7F-5BFD-468D-AF4B-0827375D5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0144" y="2282853"/>
            <a:ext cx="2810500" cy="11461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2616" y="234399"/>
            <a:ext cx="8078584" cy="1325563"/>
          </a:xfrm>
        </p:spPr>
        <p:txBody>
          <a:bodyPr/>
          <a:lstStyle/>
          <a:p>
            <a:pPr algn="ctr"/>
            <a:r>
              <a:rPr lang="hr-HR" dirty="0"/>
              <a:t>FINANCIJSKI INSTRUMENTI (FI) - PROVEDBA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F4FB0B0-8B0D-4E1D-989B-125873B41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602" y="2427081"/>
            <a:ext cx="2042337" cy="86570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C733732-DA58-49B6-8CA1-8C1E93F1F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836" y="2423072"/>
            <a:ext cx="1804572" cy="85961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352AD31-58E3-4752-BEF8-6F76C8C1F0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5531" y="2361572"/>
            <a:ext cx="2017951" cy="96934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0AD0312-4FCD-454F-BACD-4EBE640AF6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703" y="2428634"/>
            <a:ext cx="1865538" cy="90228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5451166-1158-4706-8DEF-405A176AC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144" y="3585262"/>
            <a:ext cx="2682472" cy="115224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E5D9A6B-75EC-4E19-9565-D25ACA2AE6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7076" y="3731578"/>
            <a:ext cx="2036240" cy="85961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93ED72CF-B947-4D35-9901-EE81BE9AEC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0310" y="3731578"/>
            <a:ext cx="1798476" cy="86570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3BFA1B1-EE05-4E1C-91E3-105D21DD1E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5531" y="3737674"/>
            <a:ext cx="2011854" cy="847417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F5DB7D76-23CE-409A-94FE-D968B1EE9C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4545" y="3731576"/>
            <a:ext cx="1865538" cy="85961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DB8C710E-2504-4AEC-B534-04E0EDCE24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889" y="4883822"/>
            <a:ext cx="2840982" cy="1188823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5FD8F4C8-30F2-4566-B0AD-D8AD07F3B0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25625" y="5048427"/>
            <a:ext cx="2036240" cy="859611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167B9527-C155-4065-BD2B-D7CBF2B7EF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89905" y="5048426"/>
            <a:ext cx="1804572" cy="859611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0375DA24-8CBB-47C2-A50A-8AE3BA0F113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10178" y="1402866"/>
            <a:ext cx="1524132" cy="993734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F4666939-4213-4F18-BCFE-56C4451557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1399" y="1414301"/>
            <a:ext cx="1530229" cy="993734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7942816C-4382-4CD8-9A19-34DDF1396BE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52620" y="1425489"/>
            <a:ext cx="1524132" cy="993734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F5679A0F-500F-4000-B09C-381EF044C6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31045" y="1401369"/>
            <a:ext cx="1524132" cy="993734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FFC39859-E57D-4877-8599-01A9ABCC41E6}"/>
              </a:ext>
            </a:extLst>
          </p:cNvPr>
          <p:cNvSpPr txBox="1"/>
          <p:nvPr/>
        </p:nvSpPr>
        <p:spPr>
          <a:xfrm>
            <a:off x="3341871" y="1633312"/>
            <a:ext cx="10430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r-HR" sz="1300" b="1" dirty="0">
                <a:solidFill>
                  <a:prstClr val="black"/>
                </a:solidFill>
                <a:latin typeface="Calibri"/>
              </a:rPr>
              <a:t>alokacija</a:t>
            </a:r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AFADB057-4DE2-4F8B-989E-1836B81C40E7}"/>
              </a:ext>
            </a:extLst>
          </p:cNvPr>
          <p:cNvSpPr/>
          <p:nvPr/>
        </p:nvSpPr>
        <p:spPr>
          <a:xfrm>
            <a:off x="5100303" y="1606014"/>
            <a:ext cx="8924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hr-HR" sz="1300" b="1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GB" sz="1300" b="1" dirty="0">
                <a:solidFill>
                  <a:prstClr val="black"/>
                </a:solidFill>
                <a:latin typeface="Calibri"/>
              </a:rPr>
              <a:t>ostupno </a:t>
            </a:r>
          </a:p>
          <a:p>
            <a:pPr algn="ctr" defTabSz="457200"/>
            <a:r>
              <a:rPr lang="en-GB" sz="1300" b="1" dirty="0">
                <a:solidFill>
                  <a:prstClr val="black"/>
                </a:solidFill>
                <a:latin typeface="Calibri"/>
              </a:rPr>
              <a:t>KP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EE9F4529-FA4D-4512-B84C-E4B7BE1F0476}"/>
              </a:ext>
            </a:extLst>
          </p:cNvPr>
          <p:cNvSpPr/>
          <p:nvPr/>
        </p:nvSpPr>
        <p:spPr>
          <a:xfrm>
            <a:off x="6796285" y="1606014"/>
            <a:ext cx="9025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sz="1300" b="1" dirty="0">
                <a:solidFill>
                  <a:prstClr val="black"/>
                </a:solidFill>
                <a:latin typeface="Calibri"/>
              </a:rPr>
              <a:t>odobreno </a:t>
            </a:r>
            <a:endParaRPr lang="hr-HR" sz="1300" b="1" dirty="0">
              <a:solidFill>
                <a:prstClr val="black"/>
              </a:solidFill>
              <a:latin typeface="Calibri"/>
            </a:endParaRPr>
          </a:p>
          <a:p>
            <a:pPr algn="ctr" defTabSz="457200"/>
            <a:r>
              <a:rPr lang="en-GB" sz="1300" b="1" dirty="0">
                <a:solidFill>
                  <a:prstClr val="black"/>
                </a:solidFill>
                <a:latin typeface="Calibri"/>
              </a:rPr>
              <a:t>KP</a:t>
            </a:r>
          </a:p>
        </p:txBody>
      </p:sp>
      <p:sp>
        <p:nvSpPr>
          <p:cNvPr id="25" name="Pravokutnik 24">
            <a:extLst>
              <a:ext uri="{FF2B5EF4-FFF2-40B4-BE49-F238E27FC236}">
                <a16:creationId xmlns:a16="http://schemas.microsoft.com/office/drawing/2014/main" id="{A6E66326-E3AD-4CA9-B22E-A9CA531436B2}"/>
              </a:ext>
            </a:extLst>
          </p:cNvPr>
          <p:cNvSpPr/>
          <p:nvPr/>
        </p:nvSpPr>
        <p:spPr>
          <a:xfrm>
            <a:off x="8677775" y="1593493"/>
            <a:ext cx="8361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1300" b="1" dirty="0" err="1">
                <a:solidFill>
                  <a:prstClr val="black"/>
                </a:solidFill>
                <a:latin typeface="Calibri"/>
              </a:rPr>
              <a:t>isplaćeno</a:t>
            </a:r>
            <a:r>
              <a:rPr lang="en-GB" sz="1300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 defTabSz="457200"/>
            <a:r>
              <a:rPr lang="en-GB" sz="1300" b="1" dirty="0">
                <a:solidFill>
                  <a:prstClr val="black"/>
                </a:solidFill>
                <a:latin typeface="Calibri"/>
              </a:rPr>
              <a:t>KP</a:t>
            </a:r>
          </a:p>
        </p:txBody>
      </p:sp>
    </p:spTree>
    <p:extLst>
      <p:ext uri="{BB962C8B-B14F-4D97-AF65-F5344CB8AC3E}">
        <p14:creationId xmlns:p14="http://schemas.microsoft.com/office/powerpoint/2010/main" val="116015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2164" y="134349"/>
            <a:ext cx="9064487" cy="1705252"/>
          </a:xfrm>
        </p:spPr>
        <p:txBody>
          <a:bodyPr>
            <a:noAutofit/>
          </a:bodyPr>
          <a:lstStyle/>
          <a:p>
            <a:pPr algn="ctr"/>
            <a:r>
              <a:rPr lang="hr-HR" sz="3200" dirty="0"/>
              <a:t>OPERATIVNI PROGRAM ZA POMORSTVO I RIBARSTVO – RASPOLOŽIVA SREDSTVA</a:t>
            </a:r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C9512CE5-30FF-4F62-A304-53AA46151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62400"/>
              </p:ext>
            </p:extLst>
          </p:nvPr>
        </p:nvGraphicFramePr>
        <p:xfrm>
          <a:off x="630014" y="2630773"/>
          <a:ext cx="2539440" cy="1636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440">
                  <a:extLst>
                    <a:ext uri="{9D8B030D-6E8A-4147-A177-3AD203B41FA5}">
                      <a16:colId xmlns:a16="http://schemas.microsoft.com/office/drawing/2014/main" val="4032132787"/>
                    </a:ext>
                  </a:extLst>
                </a:gridCol>
              </a:tblGrid>
              <a:tr h="1636458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EU potpora</a:t>
                      </a:r>
                    </a:p>
                    <a:p>
                      <a:pPr algn="ctr"/>
                      <a:endParaRPr lang="hr-HR" sz="2400" dirty="0"/>
                    </a:p>
                    <a:p>
                      <a:pPr algn="ctr"/>
                      <a:r>
                        <a:rPr lang="hr-HR" sz="2400" dirty="0"/>
                        <a:t>EUR 252.643.138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725043"/>
                  </a:ext>
                </a:extLst>
              </a:tr>
            </a:tbl>
          </a:graphicData>
        </a:graphic>
      </p:graphicFrame>
      <p:graphicFrame>
        <p:nvGraphicFramePr>
          <p:cNvPr id="25" name="Tablica 24">
            <a:extLst>
              <a:ext uri="{FF2B5EF4-FFF2-40B4-BE49-F238E27FC236}">
                <a16:creationId xmlns:a16="http://schemas.microsoft.com/office/drawing/2014/main" id="{3406DDF4-D97A-46EF-93FF-71BFBCD2E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657209"/>
              </p:ext>
            </p:extLst>
          </p:nvPr>
        </p:nvGraphicFramePr>
        <p:xfrm>
          <a:off x="4560853" y="2630774"/>
          <a:ext cx="2539440" cy="170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440">
                  <a:extLst>
                    <a:ext uri="{9D8B030D-6E8A-4147-A177-3AD203B41FA5}">
                      <a16:colId xmlns:a16="http://schemas.microsoft.com/office/drawing/2014/main" val="4032132787"/>
                    </a:ext>
                  </a:extLst>
                </a:gridCol>
              </a:tblGrid>
              <a:tr h="1705252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HR potpora</a:t>
                      </a:r>
                    </a:p>
                    <a:p>
                      <a:pPr algn="ctr"/>
                      <a:endParaRPr lang="hr-HR" sz="2400" dirty="0"/>
                    </a:p>
                    <a:p>
                      <a:pPr algn="ctr"/>
                      <a:r>
                        <a:rPr lang="hr-HR" sz="2400" dirty="0"/>
                        <a:t>EUR 91.505.268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725043"/>
                  </a:ext>
                </a:extLst>
              </a:tr>
            </a:tbl>
          </a:graphicData>
        </a:graphic>
      </p:graphicFrame>
      <p:graphicFrame>
        <p:nvGraphicFramePr>
          <p:cNvPr id="26" name="Tablica 25">
            <a:extLst>
              <a:ext uri="{FF2B5EF4-FFF2-40B4-BE49-F238E27FC236}">
                <a16:creationId xmlns:a16="http://schemas.microsoft.com/office/drawing/2014/main" id="{005E37E9-AF6A-4DED-82DF-55C3668CC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22171"/>
              </p:ext>
            </p:extLst>
          </p:nvPr>
        </p:nvGraphicFramePr>
        <p:xfrm>
          <a:off x="8388479" y="2630773"/>
          <a:ext cx="3016939" cy="1759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939">
                  <a:extLst>
                    <a:ext uri="{9D8B030D-6E8A-4147-A177-3AD203B41FA5}">
                      <a16:colId xmlns:a16="http://schemas.microsoft.com/office/drawing/2014/main" val="4032132787"/>
                    </a:ext>
                  </a:extLst>
                </a:gridCol>
              </a:tblGrid>
              <a:tr h="1759681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Ukupno</a:t>
                      </a:r>
                    </a:p>
                    <a:p>
                      <a:pPr algn="ctr"/>
                      <a:endParaRPr lang="hr-HR" sz="2400" dirty="0"/>
                    </a:p>
                    <a:p>
                      <a:pPr algn="ctr"/>
                      <a:r>
                        <a:rPr lang="hr-HR" sz="2400" dirty="0"/>
                        <a:t>EUR 344.148.406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725043"/>
                  </a:ext>
                </a:extLst>
              </a:tr>
            </a:tbl>
          </a:graphicData>
        </a:graphic>
      </p:graphicFrame>
      <p:sp>
        <p:nvSpPr>
          <p:cNvPr id="27" name="Pravokutnik 26">
            <a:extLst>
              <a:ext uri="{FF2B5EF4-FFF2-40B4-BE49-F238E27FC236}">
                <a16:creationId xmlns:a16="http://schemas.microsoft.com/office/drawing/2014/main" id="{55B278EE-0BBD-4538-B4EA-50FFDC8E87C5}"/>
              </a:ext>
            </a:extLst>
          </p:cNvPr>
          <p:cNvSpPr/>
          <p:nvPr/>
        </p:nvSpPr>
        <p:spPr>
          <a:xfrm>
            <a:off x="7357256" y="3613356"/>
            <a:ext cx="781448" cy="298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4DE97028-9A3F-498C-A441-9CC89461064D}"/>
              </a:ext>
            </a:extLst>
          </p:cNvPr>
          <p:cNvSpPr/>
          <p:nvPr/>
        </p:nvSpPr>
        <p:spPr>
          <a:xfrm>
            <a:off x="7364445" y="3092821"/>
            <a:ext cx="774259" cy="298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C193B4F8-1D7C-4770-A8BD-B8F17B5BACF7}"/>
              </a:ext>
            </a:extLst>
          </p:cNvPr>
          <p:cNvSpPr/>
          <p:nvPr/>
        </p:nvSpPr>
        <p:spPr>
          <a:xfrm>
            <a:off x="3498852" y="3242186"/>
            <a:ext cx="774259" cy="298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F2CB529E-A3E3-457D-8E4C-676DBFF92A75}"/>
              </a:ext>
            </a:extLst>
          </p:cNvPr>
          <p:cNvSpPr/>
          <p:nvPr/>
        </p:nvSpPr>
        <p:spPr>
          <a:xfrm rot="16200000">
            <a:off x="3441527" y="3303226"/>
            <a:ext cx="888908" cy="251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22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BE291AF-62A5-4107-BE3F-38BC87087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227" y="1936415"/>
            <a:ext cx="5822185" cy="7182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OPPiR 2014. - 2020.– UGOVORENA I ISPLAĆENA SREDSTVA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7E79E73-C9B9-46A3-A2FE-0368BDAB0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226" y="2825716"/>
            <a:ext cx="5822185" cy="71829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5A6D360-0E8A-4D95-B701-D40B35D39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225" y="3822266"/>
            <a:ext cx="5822185" cy="718296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C2F48F4D-FD3E-4C90-8AE6-6797DFBC171A}"/>
              </a:ext>
            </a:extLst>
          </p:cNvPr>
          <p:cNvSpPr/>
          <p:nvPr/>
        </p:nvSpPr>
        <p:spPr>
          <a:xfrm>
            <a:off x="3584465" y="1833898"/>
            <a:ext cx="4795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b="1" dirty="0"/>
          </a:p>
          <a:p>
            <a:pPr algn="ctr"/>
            <a:r>
              <a:rPr lang="en-GB" b="1" dirty="0"/>
              <a:t>Objavljen</a:t>
            </a:r>
            <a:r>
              <a:rPr lang="hr-HR" b="1" dirty="0"/>
              <a:t>a</a:t>
            </a:r>
            <a:r>
              <a:rPr lang="en-GB" dirty="0"/>
              <a:t> </a:t>
            </a:r>
            <a:r>
              <a:rPr lang="hr-HR" dirty="0"/>
              <a:t>44 natječaja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AFD6CD46-8AB1-4EA9-BFD5-BBA18122EBCC}"/>
              </a:ext>
            </a:extLst>
          </p:cNvPr>
          <p:cNvSpPr/>
          <p:nvPr/>
        </p:nvSpPr>
        <p:spPr>
          <a:xfrm>
            <a:off x="3698146" y="2727931"/>
            <a:ext cx="4795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b="1" dirty="0"/>
          </a:p>
          <a:p>
            <a:pPr algn="ctr"/>
            <a:r>
              <a:rPr lang="hr-HR" b="1" dirty="0"/>
              <a:t>Dodjeljeno </a:t>
            </a:r>
            <a:r>
              <a:rPr lang="hr-HR" dirty="0"/>
              <a:t>1.403.151.368,93 kn javne potpore</a:t>
            </a:r>
            <a:endParaRPr lang="en-GB" dirty="0"/>
          </a:p>
          <a:p>
            <a:endParaRPr lang="en-GB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DA3F7BCE-5C54-466A-8681-18505F5B69AE}"/>
              </a:ext>
            </a:extLst>
          </p:cNvPr>
          <p:cNvSpPr/>
          <p:nvPr/>
        </p:nvSpPr>
        <p:spPr>
          <a:xfrm>
            <a:off x="3584465" y="3924783"/>
            <a:ext cx="4795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Isplaćeno</a:t>
            </a:r>
            <a:r>
              <a:rPr lang="en-GB" dirty="0"/>
              <a:t> </a:t>
            </a:r>
            <a:r>
              <a:rPr lang="hr-HR" dirty="0"/>
              <a:t>698.703.429,82 kn javne potpore</a:t>
            </a:r>
          </a:p>
          <a:p>
            <a:endParaRPr lang="hr-HR" dirty="0"/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C9A98269-3119-4B86-BB99-708B952BDFC5}"/>
              </a:ext>
            </a:extLst>
          </p:cNvPr>
          <p:cNvSpPr/>
          <p:nvPr/>
        </p:nvSpPr>
        <p:spPr>
          <a:xfrm>
            <a:off x="3071225" y="4711567"/>
            <a:ext cx="5822185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568257F9-C00C-44B5-B6F1-12F60173F5CD}"/>
              </a:ext>
            </a:extLst>
          </p:cNvPr>
          <p:cNvSpPr/>
          <p:nvPr/>
        </p:nvSpPr>
        <p:spPr>
          <a:xfrm>
            <a:off x="3584463" y="4818816"/>
            <a:ext cx="4795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2.151 korisnik</a:t>
            </a:r>
            <a:endParaRPr lang="hr-HR" dirty="0">
              <a:solidFill>
                <a:schemeClr val="bg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0026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123" y="2037521"/>
            <a:ext cx="11464412" cy="41394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2400" b="1" dirty="0">
                <a:latin typeface="+mn-lt"/>
              </a:rPr>
              <a:t>Ukupna alokacija za mjeru 41.463.927,00 eura (oko 311.000.000,00 kuna)</a:t>
            </a:r>
          </a:p>
          <a:p>
            <a:pPr marL="0" indent="0">
              <a:buNone/>
            </a:pPr>
            <a:r>
              <a:rPr lang="hr-HR" sz="2400" dirty="0">
                <a:latin typeface="+mn-lt"/>
              </a:rPr>
              <a:t>Objavljen i proveden 1 natječaj</a:t>
            </a:r>
          </a:p>
          <a:p>
            <a:pPr marL="0" indent="0">
              <a:buNone/>
            </a:pPr>
            <a:endParaRPr lang="hr-HR" sz="2400" dirty="0">
              <a:latin typeface="+mn-lt"/>
            </a:endParaRPr>
          </a:p>
          <a:p>
            <a:pPr marL="0" indent="0">
              <a:buNone/>
            </a:pPr>
            <a:r>
              <a:rPr lang="hr-HR" sz="2400" b="1" dirty="0">
                <a:latin typeface="+mn-lt"/>
              </a:rPr>
              <a:t>Dodijeljeno 127.028.300,42 kuna </a:t>
            </a:r>
            <a:r>
              <a:rPr lang="hr-HR" sz="2400" dirty="0">
                <a:latin typeface="+mn-lt"/>
              </a:rPr>
              <a:t>javne potpore za 6 ribarskih luka:</a:t>
            </a:r>
          </a:p>
          <a:p>
            <a:r>
              <a:rPr lang="hr-HR" sz="2400" i="1" dirty="0">
                <a:latin typeface="+mn-lt"/>
              </a:rPr>
              <a:t>Ribarska luka Savudrija: 4.583.478,55 kuna</a:t>
            </a:r>
          </a:p>
          <a:p>
            <a:r>
              <a:rPr lang="hr-HR" sz="2400" i="1" dirty="0">
                <a:latin typeface="+mn-lt"/>
              </a:rPr>
              <a:t>Ribarska luka Vrsar: 10.533.456,56 kuna</a:t>
            </a:r>
          </a:p>
          <a:p>
            <a:r>
              <a:rPr lang="hr-HR" sz="2400" i="1" dirty="0">
                <a:latin typeface="+mn-lt"/>
              </a:rPr>
              <a:t>Ribarska luka Rab: 16.904.114,85 kuna </a:t>
            </a:r>
          </a:p>
          <a:p>
            <a:r>
              <a:rPr lang="hr-HR" sz="2400" i="1" dirty="0">
                <a:latin typeface="+mn-lt"/>
              </a:rPr>
              <a:t>Ribarska luka Vela </a:t>
            </a:r>
            <a:r>
              <a:rPr lang="hr-HR" sz="2400" i="1" dirty="0" err="1">
                <a:latin typeface="+mn-lt"/>
              </a:rPr>
              <a:t>Lamjana</a:t>
            </a:r>
            <a:r>
              <a:rPr lang="hr-HR" sz="2400" i="1" dirty="0">
                <a:latin typeface="+mn-lt"/>
              </a:rPr>
              <a:t>: 36.843.281,25 kuna</a:t>
            </a:r>
          </a:p>
          <a:p>
            <a:r>
              <a:rPr lang="hr-HR" sz="2400" i="1" dirty="0">
                <a:latin typeface="+mn-lt"/>
              </a:rPr>
              <a:t>Ribarska luka Gaženica: 22.843.103,27 kuna</a:t>
            </a:r>
          </a:p>
          <a:p>
            <a:r>
              <a:rPr lang="hr-HR" sz="2400" i="1" dirty="0">
                <a:latin typeface="+mn-lt"/>
              </a:rPr>
              <a:t>Ribarska luka </a:t>
            </a:r>
            <a:r>
              <a:rPr lang="hr-HR" sz="2400" i="1" dirty="0" err="1">
                <a:latin typeface="+mn-lt"/>
              </a:rPr>
              <a:t>Brižine</a:t>
            </a:r>
            <a:r>
              <a:rPr lang="hr-HR" sz="2400" i="1" dirty="0">
                <a:latin typeface="+mn-lt"/>
              </a:rPr>
              <a:t>: 35.320.865,94 kuna</a:t>
            </a:r>
          </a:p>
          <a:p>
            <a:pPr marL="0" indent="0">
              <a:buNone/>
            </a:pPr>
            <a:endParaRPr lang="hr-HR" sz="2400" dirty="0">
              <a:latin typeface="+mn-lt"/>
            </a:endParaRPr>
          </a:p>
          <a:p>
            <a:pPr marL="0" indent="0">
              <a:buNone/>
            </a:pPr>
            <a:r>
              <a:rPr lang="hr-HR" sz="2400" b="1" dirty="0">
                <a:latin typeface="+mn-lt"/>
              </a:rPr>
              <a:t>ISPLAĆENO 4.946.543,41 kuna javne potpore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2043" y="365125"/>
            <a:ext cx="8756374" cy="1325563"/>
          </a:xfrm>
        </p:spPr>
        <p:txBody>
          <a:bodyPr>
            <a:noAutofit/>
          </a:bodyPr>
          <a:lstStyle/>
          <a:p>
            <a:pPr algn="ctr"/>
            <a:r>
              <a:rPr lang="hr-HR" sz="3200" dirty="0"/>
              <a:t>OPPiR 2014. - 2020. – POTPORA ZA UNAPRJEĐENJE RIBARSKE INFRASTRUKTURE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DBC089A-2BFE-4BB6-BD74-7ED94F2DA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922" y="2487562"/>
            <a:ext cx="4276110" cy="28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51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BD189B7-06FF-490D-A445-16CB263662CB}"/>
              </a:ext>
            </a:extLst>
          </p:cNvPr>
          <p:cNvSpPr txBox="1"/>
          <p:nvPr/>
        </p:nvSpPr>
        <p:spPr>
          <a:xfrm>
            <a:off x="1391477" y="2414726"/>
            <a:ext cx="968071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6550" algn="ctr">
              <a:spcBef>
                <a:spcPts val="100"/>
              </a:spcBef>
            </a:pPr>
            <a:r>
              <a:rPr sz="4800" b="1" dirty="0">
                <a:solidFill>
                  <a:srgbClr val="111F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HVALA NA POZORNOSTI!</a:t>
            </a:r>
          </a:p>
        </p:txBody>
      </p:sp>
    </p:spTree>
    <p:extLst>
      <p:ext uri="{BB962C8B-B14F-4D97-AF65-F5344CB8AC3E}">
        <p14:creationId xmlns:p14="http://schemas.microsoft.com/office/powerpoint/2010/main" val="275646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PROGRAMI U NADLEŽNOSTI MINISTARSTVA POLJOPRIVREDE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B4B19EA7-A743-4DBA-A7B2-868E8F8F40D5}"/>
              </a:ext>
            </a:extLst>
          </p:cNvPr>
          <p:cNvSpPr/>
          <p:nvPr/>
        </p:nvSpPr>
        <p:spPr>
          <a:xfrm>
            <a:off x="2064403" y="2223083"/>
            <a:ext cx="3472330" cy="2910980"/>
          </a:xfrm>
          <a:prstGeom prst="ellipse">
            <a:avLst/>
          </a:prstGeom>
          <a:solidFill>
            <a:srgbClr val="AFCA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PROGRAM RURALNOG RAZVOJA REPUBLIKE HRVATSKE ZA RAZDOBLJE 2014. – 2020. </a:t>
            </a:r>
            <a:endParaRPr lang="en-GB" sz="2400" dirty="0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49D3170B-A49D-45AB-B966-8EF613D655D8}"/>
              </a:ext>
            </a:extLst>
          </p:cNvPr>
          <p:cNvSpPr/>
          <p:nvPr/>
        </p:nvSpPr>
        <p:spPr>
          <a:xfrm>
            <a:off x="7433358" y="2223083"/>
            <a:ext cx="3472330" cy="2910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OPERATIVNI PROGRAM ZA POMORSTVO I RIBARSTVO RH ZA PROGRAMSKO RAZDOBLJE 2014. – 2020.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8525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627" y="134349"/>
            <a:ext cx="80785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PROGRAM RURALNOG RAZVOJA – RASPOLOŽIVA SREDSTVA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ED5B98C-D59A-46EE-B042-57E7391C6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242" y="1793960"/>
            <a:ext cx="2389839" cy="109127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21B08AF-BA87-4E08-A0B1-B41D9DDB6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780801" y="1857237"/>
            <a:ext cx="230951" cy="69323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606F625-0800-4945-8BBA-1F1115A12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442" y="2125799"/>
            <a:ext cx="747668" cy="16517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CC2B9B9-FA1E-4201-87C0-BD4E44DE2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474" y="1747380"/>
            <a:ext cx="2389839" cy="109127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1A93925-62BE-4422-84A6-E30D117A1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480" y="1732887"/>
            <a:ext cx="2389839" cy="131614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35A7A15-0BB2-417F-A37F-E352E8BA7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267" y="1877053"/>
            <a:ext cx="775299" cy="29819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2F69389-18AE-4789-8147-6CF645B5B0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5267" y="2339600"/>
            <a:ext cx="774259" cy="29873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5AD6D8B-2A0F-4FC2-BD6E-B49620F47D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7027" y="3731960"/>
            <a:ext cx="7212193" cy="92057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739BF314-4F07-4C3A-9FD2-CDC1C16998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0647" y="3049031"/>
            <a:ext cx="2389839" cy="109127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E63667BE-FBEC-462A-9326-0320D372FF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2174" y="4472672"/>
            <a:ext cx="8852799" cy="159591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5B3835B8-4501-4E8A-A33D-882B4182F9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30211" y="2071357"/>
            <a:ext cx="575650" cy="585929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4DB4B1EC-D7C3-442C-8308-6AEA06E7C4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0113" y="4000208"/>
            <a:ext cx="725487" cy="384081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id="{AEA3A757-E025-4F66-897E-96B5D6A35CF4}"/>
              </a:ext>
            </a:extLst>
          </p:cNvPr>
          <p:cNvSpPr/>
          <p:nvPr/>
        </p:nvSpPr>
        <p:spPr>
          <a:xfrm>
            <a:off x="1007352" y="1959934"/>
            <a:ext cx="1975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EU potpora  </a:t>
            </a:r>
            <a:endParaRPr lang="hr-HR" b="1" dirty="0"/>
          </a:p>
          <a:p>
            <a:pPr algn="ctr"/>
            <a:r>
              <a:rPr lang="pt-BR" b="1" dirty="0"/>
              <a:t>EUR 2</a:t>
            </a:r>
            <a:r>
              <a:rPr lang="hr-HR" b="1" dirty="0"/>
              <a:t>.</a:t>
            </a:r>
            <a:r>
              <a:rPr lang="pt-BR" b="1" dirty="0"/>
              <a:t>026</a:t>
            </a:r>
            <a:r>
              <a:rPr lang="hr-HR" b="1" dirty="0"/>
              <a:t>.</a:t>
            </a:r>
            <a:r>
              <a:rPr lang="pt-BR" b="1" dirty="0"/>
              <a:t>222</a:t>
            </a:r>
            <a:r>
              <a:rPr lang="hr-HR" b="1" dirty="0"/>
              <a:t>.</a:t>
            </a:r>
            <a:r>
              <a:rPr lang="pt-BR" b="1" dirty="0"/>
              <a:t>500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D003D99F-5083-4A22-BF8B-AD31A8F4B9C4}"/>
              </a:ext>
            </a:extLst>
          </p:cNvPr>
          <p:cNvSpPr/>
          <p:nvPr/>
        </p:nvSpPr>
        <p:spPr>
          <a:xfrm>
            <a:off x="5000096" y="1926796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HR potpora  </a:t>
            </a:r>
            <a:endParaRPr lang="hr-HR" b="1" dirty="0"/>
          </a:p>
          <a:p>
            <a:pPr algn="ctr"/>
            <a:r>
              <a:rPr lang="en-GB" b="1" dirty="0"/>
              <a:t>EUR 357</a:t>
            </a:r>
            <a:r>
              <a:rPr lang="hr-HR" b="1" dirty="0"/>
              <a:t>.</a:t>
            </a:r>
            <a:r>
              <a:rPr lang="en-GB" b="1" dirty="0"/>
              <a:t>072</a:t>
            </a:r>
            <a:r>
              <a:rPr lang="hr-HR" b="1" dirty="0"/>
              <a:t>.</a:t>
            </a:r>
            <a:r>
              <a:rPr lang="en-GB" b="1" dirty="0"/>
              <a:t>000</a:t>
            </a: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32BB24CC-30F8-43C9-9898-2A713581E628}"/>
              </a:ext>
            </a:extLst>
          </p:cNvPr>
          <p:cNvSpPr/>
          <p:nvPr/>
        </p:nvSpPr>
        <p:spPr>
          <a:xfrm>
            <a:off x="8644239" y="1847607"/>
            <a:ext cx="19752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b="1" dirty="0"/>
              <a:t>Ukupna sredstva  </a:t>
            </a:r>
            <a:endParaRPr lang="hr-HR" b="1" dirty="0"/>
          </a:p>
          <a:p>
            <a:pPr algn="ctr"/>
            <a:r>
              <a:rPr lang="nb-NO" b="1" dirty="0"/>
              <a:t>javne potpore  </a:t>
            </a:r>
            <a:endParaRPr lang="hr-HR" b="1" dirty="0"/>
          </a:p>
          <a:p>
            <a:pPr algn="ctr"/>
            <a:r>
              <a:rPr lang="nb-NO" b="1" dirty="0"/>
              <a:t>EUR 2</a:t>
            </a:r>
            <a:r>
              <a:rPr lang="hr-HR" b="1" dirty="0"/>
              <a:t>.</a:t>
            </a:r>
            <a:r>
              <a:rPr lang="nb-NO" b="1" dirty="0"/>
              <a:t>383</a:t>
            </a:r>
            <a:r>
              <a:rPr lang="hr-HR" b="1" dirty="0"/>
              <a:t>.</a:t>
            </a:r>
            <a:r>
              <a:rPr lang="nb-NO" b="1" dirty="0"/>
              <a:t>294</a:t>
            </a:r>
            <a:r>
              <a:rPr lang="hr-HR" b="1" dirty="0"/>
              <a:t>.</a:t>
            </a:r>
            <a:r>
              <a:rPr lang="nb-NO" b="1" dirty="0"/>
              <a:t>500</a:t>
            </a:r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98760422-4076-4C48-B5B7-17F24FB63F22}"/>
              </a:ext>
            </a:extLst>
          </p:cNvPr>
          <p:cNvSpPr/>
          <p:nvPr/>
        </p:nvSpPr>
        <p:spPr>
          <a:xfrm>
            <a:off x="9919978" y="3198698"/>
            <a:ext cx="1951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/>
              <a:t>Privatna</a:t>
            </a:r>
            <a:r>
              <a:rPr lang="nb-NO" b="1" dirty="0"/>
              <a:t> sredstva  </a:t>
            </a:r>
            <a:endParaRPr lang="hr-HR" b="1" dirty="0"/>
          </a:p>
          <a:p>
            <a:pPr algn="ctr"/>
            <a:r>
              <a:rPr lang="nb-NO" b="1" dirty="0"/>
              <a:t>EUR </a:t>
            </a:r>
            <a:r>
              <a:rPr lang="hr-HR" b="1" dirty="0"/>
              <a:t>350.0</a:t>
            </a:r>
            <a:r>
              <a:rPr lang="nb-NO" b="1" dirty="0"/>
              <a:t>00</a:t>
            </a:r>
            <a:r>
              <a:rPr lang="hr-HR" b="1" dirty="0"/>
              <a:t>.000</a:t>
            </a:r>
            <a:endParaRPr lang="nb-NO" b="1" dirty="0"/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0D4B9340-DD8E-4429-A2CB-C35FFF23C52E}"/>
              </a:ext>
            </a:extLst>
          </p:cNvPr>
          <p:cNvSpPr/>
          <p:nvPr/>
        </p:nvSpPr>
        <p:spPr>
          <a:xfrm>
            <a:off x="2936146" y="3952333"/>
            <a:ext cx="5629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UKUPNA VRIJEDNOST ULAGANJA </a:t>
            </a:r>
            <a:r>
              <a:rPr lang="en-GB" b="1" dirty="0"/>
              <a:t>EUR 2</a:t>
            </a:r>
            <a:r>
              <a:rPr lang="hr-HR" b="1" dirty="0"/>
              <a:t>.</a:t>
            </a:r>
            <a:r>
              <a:rPr lang="en-GB" b="1" dirty="0"/>
              <a:t>733</a:t>
            </a:r>
            <a:r>
              <a:rPr lang="hr-HR" b="1" dirty="0"/>
              <a:t>.</a:t>
            </a:r>
            <a:r>
              <a:rPr lang="en-GB" b="1" dirty="0"/>
              <a:t>294</a:t>
            </a:r>
            <a:r>
              <a:rPr lang="hr-HR" b="1" dirty="0"/>
              <a:t>.</a:t>
            </a:r>
            <a:r>
              <a:rPr lang="en-GB" b="1" dirty="0"/>
              <a:t>500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73CAF299-952D-4327-9F32-D091B5577F38}"/>
              </a:ext>
            </a:extLst>
          </p:cNvPr>
          <p:cNvSpPr/>
          <p:nvPr/>
        </p:nvSpPr>
        <p:spPr>
          <a:xfrm>
            <a:off x="1635853" y="5119633"/>
            <a:ext cx="8284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povećanje konkurentnosti hrvatske poljoprivrede, </a:t>
            </a:r>
            <a:r>
              <a:rPr lang="hr-HR" b="1" dirty="0"/>
              <a:t>šumarstva</a:t>
            </a:r>
            <a:r>
              <a:rPr lang="en-GB" b="1" dirty="0"/>
              <a:t> i</a:t>
            </a:r>
          </a:p>
          <a:p>
            <a:pPr algn="ctr"/>
            <a:r>
              <a:rPr lang="en-GB" b="1" dirty="0"/>
              <a:t>prerađivačke industrije te unaprjeđenje životnih i radnih uvjeta u  ruralnim područjima uopće</a:t>
            </a:r>
          </a:p>
        </p:txBody>
      </p:sp>
    </p:spTree>
    <p:extLst>
      <p:ext uri="{BB962C8B-B14F-4D97-AF65-F5344CB8AC3E}">
        <p14:creationId xmlns:p14="http://schemas.microsoft.com/office/powerpoint/2010/main" val="282088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BE291AF-62A5-4107-BE3F-38BC87087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227" y="1936414"/>
            <a:ext cx="5822185" cy="10486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2164" y="365125"/>
            <a:ext cx="8766313" cy="1325563"/>
          </a:xfrm>
        </p:spPr>
        <p:txBody>
          <a:bodyPr/>
          <a:lstStyle/>
          <a:p>
            <a:pPr algn="ctr"/>
            <a:r>
              <a:rPr lang="hr-HR" dirty="0"/>
              <a:t>PRR – UGOVORENA I ISPLAĆENA SREDSTVA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7E79E73-C9B9-46A3-A2FE-0368BDAB0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226" y="3139414"/>
            <a:ext cx="5822185" cy="107298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5A6D360-0E8A-4D95-B701-D40B35D39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226" y="4366014"/>
            <a:ext cx="5822185" cy="1109568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C2F48F4D-FD3E-4C90-8AE6-6797DFBC171A}"/>
              </a:ext>
            </a:extLst>
          </p:cNvPr>
          <p:cNvSpPr/>
          <p:nvPr/>
        </p:nvSpPr>
        <p:spPr>
          <a:xfrm>
            <a:off x="3752675" y="1997191"/>
            <a:ext cx="4795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Objavljeno</a:t>
            </a:r>
            <a:r>
              <a:rPr lang="en-GB" dirty="0"/>
              <a:t> 9</a:t>
            </a:r>
            <a:r>
              <a:rPr lang="hr-HR" dirty="0"/>
              <a:t>6</a:t>
            </a:r>
            <a:r>
              <a:rPr lang="en-GB" dirty="0"/>
              <a:t>% raspoloživih sredstava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17</a:t>
            </a:r>
            <a:r>
              <a:rPr lang="hr-HR" dirty="0"/>
              <a:t>,3</a:t>
            </a:r>
            <a:r>
              <a:rPr lang="en-GB" dirty="0"/>
              <a:t> milijardi kuna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AFD6CD46-8AB1-4EA9-BFD5-BBA18122EBCC}"/>
              </a:ext>
            </a:extLst>
          </p:cNvPr>
          <p:cNvSpPr/>
          <p:nvPr/>
        </p:nvSpPr>
        <p:spPr>
          <a:xfrm>
            <a:off x="3752675" y="3142620"/>
            <a:ext cx="4795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/>
              <a:t>Ugovoreno</a:t>
            </a:r>
            <a:r>
              <a:rPr lang="en-GB" dirty="0"/>
              <a:t> </a:t>
            </a:r>
            <a:r>
              <a:rPr lang="hr-HR" dirty="0"/>
              <a:t>72</a:t>
            </a:r>
            <a:r>
              <a:rPr lang="en-GB" dirty="0"/>
              <a:t>% raspoloživih sredstava</a:t>
            </a:r>
          </a:p>
          <a:p>
            <a:endParaRPr lang="en-GB" dirty="0"/>
          </a:p>
          <a:p>
            <a:pPr algn="ctr"/>
            <a:r>
              <a:rPr lang="en-GB" dirty="0"/>
              <a:t>13 milijardi kuna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DA3F7BCE-5C54-466A-8681-18505F5B69AE}"/>
              </a:ext>
            </a:extLst>
          </p:cNvPr>
          <p:cNvSpPr/>
          <p:nvPr/>
        </p:nvSpPr>
        <p:spPr>
          <a:xfrm>
            <a:off x="3752674" y="4434502"/>
            <a:ext cx="4795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Isplaćeno</a:t>
            </a:r>
            <a:r>
              <a:rPr lang="en-GB" dirty="0"/>
              <a:t> </a:t>
            </a:r>
            <a:r>
              <a:rPr lang="hr-HR" dirty="0"/>
              <a:t>42</a:t>
            </a:r>
            <a:r>
              <a:rPr lang="en-GB" dirty="0"/>
              <a:t>% raspoloživih sredstava  </a:t>
            </a:r>
            <a:endParaRPr lang="hr-HR" dirty="0"/>
          </a:p>
          <a:p>
            <a:endParaRPr lang="hr-HR" dirty="0"/>
          </a:p>
          <a:p>
            <a:pPr algn="ctr"/>
            <a:r>
              <a:rPr lang="en-GB" dirty="0"/>
              <a:t>7</a:t>
            </a:r>
            <a:r>
              <a:rPr lang="hr-HR" dirty="0"/>
              <a:t>,6</a:t>
            </a:r>
            <a:r>
              <a:rPr lang="en-GB" dirty="0"/>
              <a:t> milijardi kuna</a:t>
            </a:r>
          </a:p>
        </p:txBody>
      </p:sp>
    </p:spTree>
    <p:extLst>
      <p:ext uri="{BB962C8B-B14F-4D97-AF65-F5344CB8AC3E}">
        <p14:creationId xmlns:p14="http://schemas.microsoft.com/office/powerpoint/2010/main" val="244982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258DB71-522F-4A4A-A506-DE5DD0F78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2298" y="1511972"/>
            <a:ext cx="2207758" cy="21044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2286" y="365125"/>
            <a:ext cx="8786191" cy="1325563"/>
          </a:xfrm>
        </p:spPr>
        <p:txBody>
          <a:bodyPr/>
          <a:lstStyle/>
          <a:p>
            <a:pPr algn="ctr"/>
            <a:r>
              <a:rPr lang="hr-HR" dirty="0"/>
              <a:t>BROJNE MOGUĆNOSTI ULAGANJA PRR-A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B303F8-7254-44A7-B76B-92F550C3D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631" y="1529648"/>
            <a:ext cx="2343777" cy="269317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750E30-592B-4565-A9AB-C1A7D55E1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7337">
            <a:off x="3620025" y="2749525"/>
            <a:ext cx="2278161" cy="201754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CC5FC5F-F325-4AE3-9319-EE5D0F946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47271">
            <a:off x="4002339" y="3492913"/>
            <a:ext cx="2001928" cy="21937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943AFAC-BD79-42B9-963D-6576640112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1512">
            <a:off x="4739347" y="3434332"/>
            <a:ext cx="3150278" cy="2377814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6A07A2AC-A6F5-42A6-A041-45F139A11BBE}"/>
              </a:ext>
            </a:extLst>
          </p:cNvPr>
          <p:cNvSpPr/>
          <p:nvPr/>
        </p:nvSpPr>
        <p:spPr>
          <a:xfrm>
            <a:off x="4250449" y="2114468"/>
            <a:ext cx="1398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DRUŠTVENA  UKLJUČENOST/</a:t>
            </a:r>
          </a:p>
          <a:p>
            <a:pPr algn="ctr"/>
            <a:r>
              <a:rPr lang="en-GB" sz="1400" dirty="0"/>
              <a:t>LOKALNI RAZVOJ  468 MEUR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E4C8BF8E-F1AC-4598-8456-2CC363933F8F}"/>
              </a:ext>
            </a:extLst>
          </p:cNvPr>
          <p:cNvSpPr/>
          <p:nvPr/>
        </p:nvSpPr>
        <p:spPr>
          <a:xfrm>
            <a:off x="5844974" y="2522652"/>
            <a:ext cx="1587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JAČANJE  </a:t>
            </a:r>
            <a:endParaRPr lang="hr-HR" sz="1400" dirty="0"/>
          </a:p>
          <a:p>
            <a:pPr algn="ctr"/>
            <a:r>
              <a:rPr lang="en-GB" sz="1400" dirty="0"/>
              <a:t>KONKURENTNOSTI  </a:t>
            </a:r>
            <a:endParaRPr lang="hr-HR" sz="1400" dirty="0"/>
          </a:p>
          <a:p>
            <a:pPr algn="ctr"/>
            <a:r>
              <a:rPr lang="en-GB" sz="1400" dirty="0"/>
              <a:t>709 MEUR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815622E5-0ED2-4A04-A2BA-F28125FBF9C4}"/>
              </a:ext>
            </a:extLst>
          </p:cNvPr>
          <p:cNvSpPr/>
          <p:nvPr/>
        </p:nvSpPr>
        <p:spPr>
          <a:xfrm>
            <a:off x="3844520" y="3350188"/>
            <a:ext cx="1627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/>
              <a:t>LANCI OPSKRBE/  </a:t>
            </a:r>
            <a:endParaRPr lang="hr-HR" sz="1300" dirty="0"/>
          </a:p>
          <a:p>
            <a:r>
              <a:rPr lang="en-GB" sz="1300" dirty="0"/>
              <a:t>UPRAVLJANJE  RIZICIMA</a:t>
            </a:r>
          </a:p>
          <a:p>
            <a:r>
              <a:rPr lang="en-GB" sz="1300" dirty="0"/>
              <a:t>287 MEUR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E4594EFA-C19F-41F1-9BFC-B540E2A3B94C}"/>
              </a:ext>
            </a:extLst>
          </p:cNvPr>
          <p:cNvSpPr/>
          <p:nvPr/>
        </p:nvSpPr>
        <p:spPr>
          <a:xfrm>
            <a:off x="4080120" y="4510954"/>
            <a:ext cx="1321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/>
              <a:t>UČINKOVITOST </a:t>
            </a:r>
            <a:endParaRPr lang="hr-HR" sz="1200" dirty="0"/>
          </a:p>
          <a:p>
            <a:pPr algn="ctr"/>
            <a:r>
              <a:rPr lang="en-GB" sz="1200" dirty="0"/>
              <a:t>RESURSA/KLIMA  </a:t>
            </a:r>
            <a:endParaRPr lang="hr-HR" sz="1200" dirty="0"/>
          </a:p>
          <a:p>
            <a:pPr algn="ctr"/>
            <a:r>
              <a:rPr lang="en-GB" sz="1200" dirty="0"/>
              <a:t>195 MEUR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B603DE96-DAA2-4A52-8EAF-EB830BC9A445}"/>
              </a:ext>
            </a:extLst>
          </p:cNvPr>
          <p:cNvSpPr/>
          <p:nvPr/>
        </p:nvSpPr>
        <p:spPr>
          <a:xfrm>
            <a:off x="5620804" y="4201908"/>
            <a:ext cx="130433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/>
              <a:t>OČUVANJE  </a:t>
            </a:r>
            <a:endParaRPr lang="hr-HR" sz="1600" dirty="0"/>
          </a:p>
          <a:p>
            <a:pPr algn="ctr"/>
            <a:r>
              <a:rPr lang="en-GB" sz="1600" dirty="0"/>
              <a:t>EKOSUSTAVA </a:t>
            </a:r>
            <a:endParaRPr lang="hr-HR" sz="1600" dirty="0"/>
          </a:p>
          <a:p>
            <a:pPr algn="ctr"/>
            <a:r>
              <a:rPr lang="en-GB" sz="1600" dirty="0"/>
              <a:t> 660 MEUR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444C20C3-2841-4ED3-B041-72B4ED93D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834" y="3498623"/>
            <a:ext cx="2484913" cy="1365622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id="{23A1D412-0C26-400A-B599-82660A09073E}"/>
              </a:ext>
            </a:extLst>
          </p:cNvPr>
          <p:cNvSpPr/>
          <p:nvPr/>
        </p:nvSpPr>
        <p:spPr>
          <a:xfrm>
            <a:off x="817561" y="3488936"/>
            <a:ext cx="26793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FIZIČKA IMOVINA- PRERADA (M4)  </a:t>
            </a:r>
            <a:endParaRPr lang="hr-HR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OBNOVA ZEMLJ./ RAZMINIRANJE  (M5)</a:t>
            </a:r>
          </a:p>
          <a:p>
            <a:r>
              <a:rPr lang="en-GB" sz="1200" dirty="0">
                <a:solidFill>
                  <a:schemeClr val="bg1"/>
                </a:solidFill>
              </a:rPr>
              <a:t>OSIGURANJE (M17)  </a:t>
            </a:r>
            <a:endParaRPr lang="hr-HR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DOBROBIT ŽIVOTINJA (M14)  </a:t>
            </a:r>
            <a:endParaRPr lang="hr-HR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PROIZVOĐAČKE </a:t>
            </a:r>
            <a:r>
              <a:rPr lang="hr-HR" sz="1200" dirty="0">
                <a:solidFill>
                  <a:schemeClr val="bg1"/>
                </a:solidFill>
              </a:rPr>
              <a:t>ORGANIZACIJE</a:t>
            </a:r>
            <a:r>
              <a:rPr lang="en-GB" sz="1200" dirty="0">
                <a:solidFill>
                  <a:schemeClr val="bg1"/>
                </a:solidFill>
              </a:rPr>
              <a:t> (M9)  </a:t>
            </a:r>
            <a:endParaRPr lang="hr-HR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OPERATIVNE SKUPINE (M16)  </a:t>
            </a:r>
            <a:endParaRPr lang="hr-HR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PRIJENOS ZNANJA</a:t>
            </a:r>
            <a:r>
              <a:rPr lang="hr-HR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(M1)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1CBE8F4-AC6A-4C9B-B77B-7F33CCBF0B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294" y="5198992"/>
            <a:ext cx="3170523" cy="506012"/>
          </a:xfrm>
          <a:prstGeom prst="rect">
            <a:avLst/>
          </a:prstGeom>
        </p:spPr>
      </p:pic>
      <p:sp>
        <p:nvSpPr>
          <p:cNvPr id="19" name="Pravokutnik 18">
            <a:extLst>
              <a:ext uri="{FF2B5EF4-FFF2-40B4-BE49-F238E27FC236}">
                <a16:creationId xmlns:a16="http://schemas.microsoft.com/office/drawing/2014/main" id="{2B1999EE-7DC4-475E-996D-B9C6FC4AEB04}"/>
              </a:ext>
            </a:extLst>
          </p:cNvPr>
          <p:cNvSpPr/>
          <p:nvPr/>
        </p:nvSpPr>
        <p:spPr>
          <a:xfrm>
            <a:off x="805316" y="5181784"/>
            <a:ext cx="4237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OIE/UPRAVLJANJE STAJSKIM GNOJEM (M4)  </a:t>
            </a:r>
            <a:endParaRPr lang="hr-HR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AGRO-OKOLIŠNA PLAĆANJA (M10)</a:t>
            </a: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1EEA38D0-169C-417D-83A8-A96878ABEC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8080743" y="1730923"/>
            <a:ext cx="3159801" cy="1365622"/>
          </a:xfrm>
          <a:prstGeom prst="rect">
            <a:avLst/>
          </a:prstGeom>
        </p:spPr>
      </p:pic>
      <p:sp>
        <p:nvSpPr>
          <p:cNvPr id="24" name="Pravokutnik 23">
            <a:extLst>
              <a:ext uri="{FF2B5EF4-FFF2-40B4-BE49-F238E27FC236}">
                <a16:creationId xmlns:a16="http://schemas.microsoft.com/office/drawing/2014/main" id="{5734758C-D8EB-4649-92B5-A7BCDA7CFEBE}"/>
              </a:ext>
            </a:extLst>
          </p:cNvPr>
          <p:cNvSpPr/>
          <p:nvPr/>
        </p:nvSpPr>
        <p:spPr>
          <a:xfrm>
            <a:off x="7966300" y="1744287"/>
            <a:ext cx="3304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</a:rPr>
              <a:t>FIZIČKA IMOVINA</a:t>
            </a:r>
            <a:r>
              <a:rPr lang="hr-HR" sz="1400" dirty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- P</a:t>
            </a:r>
            <a:r>
              <a:rPr lang="hr-HR" sz="1400" dirty="0">
                <a:solidFill>
                  <a:schemeClr val="bg1"/>
                </a:solidFill>
              </a:rPr>
              <a:t>G, ŠUMARSTVO </a:t>
            </a:r>
            <a:r>
              <a:rPr lang="en-GB" sz="1400" dirty="0">
                <a:solidFill>
                  <a:schemeClr val="bg1"/>
                </a:solidFill>
              </a:rPr>
              <a:t>(M4)  </a:t>
            </a:r>
            <a:endParaRPr lang="hr-HR" sz="1400" dirty="0">
              <a:solidFill>
                <a:schemeClr val="bg1"/>
              </a:solidFill>
            </a:endParaRPr>
          </a:p>
          <a:p>
            <a:pPr algn="r"/>
            <a:r>
              <a:rPr lang="hr-HR" sz="1400" dirty="0">
                <a:solidFill>
                  <a:schemeClr val="bg1"/>
                </a:solidFill>
              </a:rPr>
              <a:t>FINANCIRANJE IZRAVNIH PLAĆANJA (M18)</a:t>
            </a:r>
            <a:endParaRPr lang="en-GB" sz="1400" dirty="0">
              <a:solidFill>
                <a:schemeClr val="bg1"/>
              </a:solidFill>
            </a:endParaRPr>
          </a:p>
          <a:p>
            <a:pPr algn="r"/>
            <a:r>
              <a:rPr lang="hr-HR" sz="1400" dirty="0">
                <a:solidFill>
                  <a:schemeClr val="bg1"/>
                </a:solidFill>
              </a:rPr>
              <a:t>MLADI I MALI POLJOPRIVREDNICI</a:t>
            </a:r>
            <a:r>
              <a:rPr lang="en-GB" sz="1400" dirty="0">
                <a:solidFill>
                  <a:schemeClr val="bg1"/>
                </a:solidFill>
              </a:rPr>
              <a:t> (M</a:t>
            </a:r>
            <a:r>
              <a:rPr lang="hr-HR" sz="1400" dirty="0">
                <a:solidFill>
                  <a:schemeClr val="bg1"/>
                </a:solidFill>
              </a:rPr>
              <a:t>6</a:t>
            </a:r>
            <a:r>
              <a:rPr lang="en-GB" sz="1400" dirty="0">
                <a:solidFill>
                  <a:schemeClr val="bg1"/>
                </a:solidFill>
              </a:rPr>
              <a:t>)  </a:t>
            </a:r>
            <a:endParaRPr lang="hr-HR" sz="1400" dirty="0">
              <a:solidFill>
                <a:schemeClr val="bg1"/>
              </a:solidFill>
            </a:endParaRPr>
          </a:p>
          <a:p>
            <a:pPr algn="r"/>
            <a:r>
              <a:rPr lang="hr-HR" sz="1400" dirty="0">
                <a:solidFill>
                  <a:schemeClr val="bg1"/>
                </a:solidFill>
              </a:rPr>
              <a:t>MODERNIZACIJA - ŠUMARSTVO </a:t>
            </a:r>
            <a:r>
              <a:rPr lang="en-GB" sz="1400" dirty="0">
                <a:solidFill>
                  <a:schemeClr val="bg1"/>
                </a:solidFill>
              </a:rPr>
              <a:t>(M</a:t>
            </a:r>
            <a:r>
              <a:rPr lang="hr-HR" sz="1400" dirty="0">
                <a:solidFill>
                  <a:schemeClr val="bg1"/>
                </a:solidFill>
              </a:rPr>
              <a:t>8</a:t>
            </a:r>
            <a:r>
              <a:rPr lang="en-GB" sz="1400" dirty="0">
                <a:solidFill>
                  <a:schemeClr val="bg1"/>
                </a:solidFill>
              </a:rPr>
              <a:t>)  </a:t>
            </a:r>
            <a:endParaRPr lang="hr-HR" sz="1400" dirty="0">
              <a:solidFill>
                <a:schemeClr val="bg1"/>
              </a:solidFill>
            </a:endParaRPr>
          </a:p>
          <a:p>
            <a:pPr algn="r"/>
            <a:r>
              <a:rPr lang="en-GB" sz="1400" dirty="0">
                <a:solidFill>
                  <a:schemeClr val="bg1"/>
                </a:solidFill>
              </a:rPr>
              <a:t>OPERATIVNE SKUPINE (M16)</a:t>
            </a:r>
            <a:endParaRPr lang="hr-HR" sz="1400" dirty="0">
              <a:solidFill>
                <a:schemeClr val="bg1"/>
              </a:solidFill>
            </a:endParaRPr>
          </a:p>
          <a:p>
            <a:pPr algn="r"/>
            <a:r>
              <a:rPr lang="hr-HR" sz="1400" dirty="0">
                <a:solidFill>
                  <a:schemeClr val="bg1"/>
                </a:solidFill>
              </a:rPr>
              <a:t>PRIJENOS ZNANJA (M1, M2)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8654C9BE-2E27-4133-B868-4AE03AF184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2697" y="3884241"/>
            <a:ext cx="3158002" cy="1365622"/>
          </a:xfrm>
          <a:prstGeom prst="rect">
            <a:avLst/>
          </a:prstGeom>
        </p:spPr>
      </p:pic>
      <p:sp>
        <p:nvSpPr>
          <p:cNvPr id="28" name="Pravokutnik 27">
            <a:extLst>
              <a:ext uri="{FF2B5EF4-FFF2-40B4-BE49-F238E27FC236}">
                <a16:creationId xmlns:a16="http://schemas.microsoft.com/office/drawing/2014/main" id="{179F7D13-378E-4A7E-A3E6-4D5FBB4FA676}"/>
              </a:ext>
            </a:extLst>
          </p:cNvPr>
          <p:cNvSpPr/>
          <p:nvPr/>
        </p:nvSpPr>
        <p:spPr>
          <a:xfrm>
            <a:off x="7966300" y="3999738"/>
            <a:ext cx="32500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1400" dirty="0">
                <a:solidFill>
                  <a:schemeClr val="bg1"/>
                </a:solidFill>
              </a:rPr>
              <a:t>PODRUČJA S OGRANIČENJIMA (M13)</a:t>
            </a:r>
          </a:p>
          <a:p>
            <a:pPr algn="r"/>
            <a:r>
              <a:rPr lang="hr-HR" sz="1400" dirty="0">
                <a:solidFill>
                  <a:schemeClr val="bg1"/>
                </a:solidFill>
              </a:rPr>
              <a:t>EKOLOŠKA (M11)</a:t>
            </a:r>
          </a:p>
          <a:p>
            <a:pPr algn="r"/>
            <a:r>
              <a:rPr lang="hr-HR" sz="1400" dirty="0">
                <a:solidFill>
                  <a:schemeClr val="bg1"/>
                </a:solidFill>
              </a:rPr>
              <a:t>KONVERZIJA ŠUMA /MANJA INFR. (M8)</a:t>
            </a:r>
          </a:p>
          <a:p>
            <a:pPr algn="r"/>
            <a:r>
              <a:rPr lang="hr-HR" sz="1400" dirty="0">
                <a:solidFill>
                  <a:schemeClr val="bg1"/>
                </a:solidFill>
              </a:rPr>
              <a:t>NEPROIZVODNA ULAGANJA (M4)</a:t>
            </a:r>
          </a:p>
          <a:p>
            <a:pPr algn="r"/>
            <a:r>
              <a:rPr lang="hr-HR" sz="1400" dirty="0">
                <a:solidFill>
                  <a:schemeClr val="bg1"/>
                </a:solidFill>
              </a:rPr>
              <a:t>P</a:t>
            </a:r>
            <a:r>
              <a:rPr lang="en-GB" sz="1400" dirty="0">
                <a:solidFill>
                  <a:schemeClr val="bg1"/>
                </a:solidFill>
              </a:rPr>
              <a:t>RIJENOS ZNANJA (M1, M2)</a:t>
            </a:r>
          </a:p>
        </p:txBody>
      </p:sp>
      <p:pic>
        <p:nvPicPr>
          <p:cNvPr id="29" name="Slika 28">
            <a:extLst>
              <a:ext uri="{FF2B5EF4-FFF2-40B4-BE49-F238E27FC236}">
                <a16:creationId xmlns:a16="http://schemas.microsoft.com/office/drawing/2014/main" id="{9FCD1CC9-B5DF-44D6-9805-C08F88BAD8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859295" y="1839841"/>
            <a:ext cx="2595928" cy="1365622"/>
          </a:xfrm>
          <a:prstGeom prst="rect">
            <a:avLst/>
          </a:prstGeom>
        </p:spPr>
      </p:pic>
      <p:sp>
        <p:nvSpPr>
          <p:cNvPr id="30" name="Pravokutnik 29">
            <a:extLst>
              <a:ext uri="{FF2B5EF4-FFF2-40B4-BE49-F238E27FC236}">
                <a16:creationId xmlns:a16="http://schemas.microsoft.com/office/drawing/2014/main" id="{94C5022D-5677-4407-BCE5-8855FAE66AD4}"/>
              </a:ext>
            </a:extLst>
          </p:cNvPr>
          <p:cNvSpPr/>
          <p:nvPr/>
        </p:nvSpPr>
        <p:spPr>
          <a:xfrm>
            <a:off x="801807" y="1829787"/>
            <a:ext cx="26708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</a:rPr>
              <a:t>TEMELJNE USLUGE I OBNOVA SELA (M7)</a:t>
            </a:r>
          </a:p>
          <a:p>
            <a:r>
              <a:rPr lang="hr-HR" sz="1400" dirty="0">
                <a:solidFill>
                  <a:schemeClr val="bg1"/>
                </a:solidFill>
              </a:rPr>
              <a:t>NEPOLJOPRIVREDNE DJELATNOSTI (M6)</a:t>
            </a:r>
          </a:p>
          <a:p>
            <a:r>
              <a:rPr lang="hr-HR" sz="1400" dirty="0">
                <a:solidFill>
                  <a:schemeClr val="bg1"/>
                </a:solidFill>
              </a:rPr>
              <a:t>LEADER (M19)</a:t>
            </a:r>
          </a:p>
          <a:p>
            <a:r>
              <a:rPr lang="hr-HR" sz="1400" dirty="0">
                <a:solidFill>
                  <a:schemeClr val="bg1"/>
                </a:solidFill>
              </a:rPr>
              <a:t>MARKETING (ŠUMARSTVO) (M8)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6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5312" y="273525"/>
            <a:ext cx="8786250" cy="1325563"/>
          </a:xfrm>
        </p:spPr>
        <p:txBody>
          <a:bodyPr/>
          <a:lstStyle/>
          <a:p>
            <a:pPr algn="ctr"/>
            <a:r>
              <a:rPr lang="hr-HR" dirty="0"/>
              <a:t>PRR – PROVEDBA: POSTIGNUĆA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4FCA1B7-9249-41FA-9759-68BB7154CECF}"/>
              </a:ext>
            </a:extLst>
          </p:cNvPr>
          <p:cNvSpPr/>
          <p:nvPr/>
        </p:nvSpPr>
        <p:spPr>
          <a:xfrm>
            <a:off x="274648" y="1807976"/>
            <a:ext cx="3510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za preko 1.600 poljoprivrednih gospodarstava dodijeljena potpora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DF0FCB03-21BE-46B8-A64E-7D15B6C2BFE9}"/>
              </a:ext>
            </a:extLst>
          </p:cNvPr>
          <p:cNvSpPr/>
          <p:nvPr/>
        </p:nvSpPr>
        <p:spPr>
          <a:xfrm>
            <a:off x="274648" y="2866566"/>
            <a:ext cx="3323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preko</a:t>
            </a:r>
            <a:r>
              <a:rPr lang="en-GB" b="1" dirty="0"/>
              <a:t> </a:t>
            </a:r>
            <a:r>
              <a:rPr lang="hr-HR" b="1" dirty="0"/>
              <a:t>4</a:t>
            </a:r>
            <a:r>
              <a:rPr lang="en-GB" b="1" dirty="0"/>
              <a:t>.000 </a:t>
            </a:r>
            <a:r>
              <a:rPr lang="en-GB" b="1" dirty="0" err="1"/>
              <a:t>novostvorenih</a:t>
            </a:r>
            <a:r>
              <a:rPr lang="hr-HR" b="1" dirty="0"/>
              <a:t> </a:t>
            </a:r>
            <a:r>
              <a:rPr lang="en-GB" b="1" dirty="0"/>
              <a:t>radnih </a:t>
            </a:r>
            <a:r>
              <a:rPr lang="en-GB" b="1" dirty="0" err="1"/>
              <a:t>mjesta</a:t>
            </a:r>
            <a:endParaRPr lang="en-GB" b="1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0A66A902-745D-4215-A892-AA8EABF1A55E}"/>
              </a:ext>
            </a:extLst>
          </p:cNvPr>
          <p:cNvSpPr/>
          <p:nvPr/>
        </p:nvSpPr>
        <p:spPr>
          <a:xfrm>
            <a:off x="274648" y="3697087"/>
            <a:ext cx="3599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preko</a:t>
            </a:r>
            <a:r>
              <a:rPr lang="en-GB" b="1" dirty="0"/>
              <a:t> 11.</a:t>
            </a:r>
            <a:r>
              <a:rPr lang="hr-HR" b="1" dirty="0"/>
              <a:t>7</a:t>
            </a:r>
            <a:r>
              <a:rPr lang="en-GB" b="1" dirty="0"/>
              <a:t>00 isplaćenih  zahtjeva za sudjelovanje u  programima upravljanja  rizicima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F578080F-C44E-4C8D-B77F-20952E1E162B}"/>
              </a:ext>
            </a:extLst>
          </p:cNvPr>
          <p:cNvSpPr/>
          <p:nvPr/>
        </p:nvSpPr>
        <p:spPr>
          <a:xfrm>
            <a:off x="274647" y="4844146"/>
            <a:ext cx="3599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6.000 ha razminiranog</a:t>
            </a:r>
          </a:p>
          <a:p>
            <a:r>
              <a:rPr lang="hr-HR" b="1" dirty="0"/>
              <a:t>      </a:t>
            </a:r>
            <a:r>
              <a:rPr lang="en-GB" b="1" dirty="0"/>
              <a:t>poljoprivrednog zemljišta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7E1FD6C6-CBDF-497F-A530-B0DCCDE16124}"/>
              </a:ext>
            </a:extLst>
          </p:cNvPr>
          <p:cNvSpPr/>
          <p:nvPr/>
        </p:nvSpPr>
        <p:spPr>
          <a:xfrm>
            <a:off x="344129" y="5746263"/>
            <a:ext cx="2931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kamata 0,1 %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B2612AA-F3BC-43C8-83FA-765BC07C1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151" y="2193564"/>
            <a:ext cx="304826" cy="28044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56C0ABA-3965-4B58-9C54-F61565A55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549" y="3470766"/>
            <a:ext cx="188992" cy="18899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473BA19-3E5F-4429-827A-6C665FFD4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680" y="3412849"/>
            <a:ext cx="298730" cy="30482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73000C1-6FDF-4758-8AA5-CC656B1B4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715" y="3394629"/>
            <a:ext cx="201185" cy="201185"/>
          </a:xfrm>
          <a:prstGeom prst="rect">
            <a:avLst/>
          </a:prstGeom>
        </p:spPr>
      </p:pic>
      <p:sp>
        <p:nvSpPr>
          <p:cNvPr id="14" name="Pravokutnik 13">
            <a:extLst>
              <a:ext uri="{FF2B5EF4-FFF2-40B4-BE49-F238E27FC236}">
                <a16:creationId xmlns:a16="http://schemas.microsoft.com/office/drawing/2014/main" id="{CB3379BC-5D93-4BF9-97D7-13BE714EA0BF}"/>
              </a:ext>
            </a:extLst>
          </p:cNvPr>
          <p:cNvSpPr/>
          <p:nvPr/>
        </p:nvSpPr>
        <p:spPr>
          <a:xfrm>
            <a:off x="8584216" y="1530977"/>
            <a:ext cx="3333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preko 4.200 potpora  za pokretanje poduzeća za razvoj  </a:t>
            </a:r>
            <a:r>
              <a:rPr lang="pl-PL" b="1" u="sng" dirty="0"/>
              <a:t>malih </a:t>
            </a:r>
            <a:r>
              <a:rPr lang="pl-PL" b="1" dirty="0"/>
              <a:t>poljoprivrednih  gospodarstava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9DF1A3D0-183C-435F-BACA-8CAB54C0C377}"/>
              </a:ext>
            </a:extLst>
          </p:cNvPr>
          <p:cNvSpPr/>
          <p:nvPr/>
        </p:nvSpPr>
        <p:spPr>
          <a:xfrm>
            <a:off x="8593393" y="2848890"/>
            <a:ext cx="3401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potpora za preko 1.400   </a:t>
            </a:r>
          </a:p>
          <a:p>
            <a:r>
              <a:rPr lang="pl-PL" b="1" dirty="0"/>
              <a:t>     </a:t>
            </a:r>
            <a:r>
              <a:rPr lang="pl-PL" b="1" u="sng" dirty="0"/>
              <a:t>mladih</a:t>
            </a:r>
            <a:r>
              <a:rPr lang="pl-PL" b="1" dirty="0"/>
              <a:t>  poljoprivrednika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FBD4E2BC-1CF8-44F3-B31C-D353C9F30E5F}"/>
              </a:ext>
            </a:extLst>
          </p:cNvPr>
          <p:cNvSpPr/>
          <p:nvPr/>
        </p:nvSpPr>
        <p:spPr>
          <a:xfrm>
            <a:off x="8593393" y="3595814"/>
            <a:ext cx="3401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preko</a:t>
            </a:r>
            <a:r>
              <a:rPr lang="en-GB" b="1" dirty="0"/>
              <a:t> 1.000 potpora  radi poboljšanja  temeljnih usluga i  infrastruktura u  ruralnim područjima</a:t>
            </a: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41AE64B4-5138-4B8A-B4F0-F86BBF514506}"/>
              </a:ext>
            </a:extLst>
          </p:cNvPr>
          <p:cNvSpPr/>
          <p:nvPr/>
        </p:nvSpPr>
        <p:spPr>
          <a:xfrm>
            <a:off x="8593393" y="4822933"/>
            <a:ext cx="3401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preko 2,2 milijuna</a:t>
            </a:r>
            <a:r>
              <a:rPr lang="hr-HR" b="1" dirty="0"/>
              <a:t> </a:t>
            </a:r>
            <a:r>
              <a:rPr lang="en-GB" b="1" dirty="0"/>
              <a:t>stanovnika obuhvaćeno</a:t>
            </a:r>
            <a:r>
              <a:rPr lang="hr-HR" b="1" dirty="0"/>
              <a:t> </a:t>
            </a:r>
            <a:r>
              <a:rPr lang="en-GB" b="1" dirty="0"/>
              <a:t>podržanim LAG</a:t>
            </a:r>
            <a:r>
              <a:rPr lang="hr-HR" b="1" dirty="0"/>
              <a:t> </a:t>
            </a:r>
            <a:r>
              <a:rPr lang="en-GB" b="1" dirty="0"/>
              <a:t>-</a:t>
            </a:r>
            <a:r>
              <a:rPr lang="en-GB" b="1" dirty="0" err="1"/>
              <a:t>ovima</a:t>
            </a:r>
            <a:endParaRPr lang="en-GB" b="1" dirty="0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B7C5F0C9-A77C-4F15-8B96-6CA525BFC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3535" y="2193564"/>
            <a:ext cx="256054" cy="347502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BFDAEDE7-7F95-46F1-AF6A-A39FEB10BF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8814" y="4551478"/>
            <a:ext cx="323116" cy="323116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945CE673-4163-456A-B68E-675933447A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4302" y="1490686"/>
            <a:ext cx="4003395" cy="42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8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1922" y="365125"/>
            <a:ext cx="8676861" cy="1325563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MJERA 4 – ULAGANJA U FIZIČKU IMOVINU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DB9C5D3D-850B-40AC-A4E2-C3C3411C6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4043" y="2582963"/>
            <a:ext cx="3211120" cy="2727268"/>
          </a:xfrm>
          <a:prstGeom prst="rect">
            <a:avLst/>
          </a:prstGeom>
        </p:spPr>
      </p:pic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AAE4D231-D24F-4BA1-89FF-DB7165986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365424"/>
              </p:ext>
            </p:extLst>
          </p:nvPr>
        </p:nvGraphicFramePr>
        <p:xfrm>
          <a:off x="1077984" y="1857837"/>
          <a:ext cx="321112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120">
                  <a:extLst>
                    <a:ext uri="{9D8B030D-6E8A-4147-A177-3AD203B41FA5}">
                      <a16:colId xmlns:a16="http://schemas.microsoft.com/office/drawing/2014/main" val="2209588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PRIMARNA POLJOPRIVREDNA PROIZVODNJA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079683"/>
                  </a:ext>
                </a:extLst>
              </a:tr>
            </a:tbl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id="{725423AA-2717-4FCC-888C-06131ECF5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253" y="2930348"/>
            <a:ext cx="2195119" cy="2811158"/>
          </a:xfrm>
          <a:prstGeom prst="rect">
            <a:avLst/>
          </a:prstGeom>
        </p:spPr>
      </p:pic>
      <p:graphicFrame>
        <p:nvGraphicFramePr>
          <p:cNvPr id="10" name="Tablica 9">
            <a:extLst>
              <a:ext uri="{FF2B5EF4-FFF2-40B4-BE49-F238E27FC236}">
                <a16:creationId xmlns:a16="http://schemas.microsoft.com/office/drawing/2014/main" id="{CB94E9A6-0AA6-4C6D-94E5-6C53F316F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025172"/>
              </p:ext>
            </p:extLst>
          </p:nvPr>
        </p:nvGraphicFramePr>
        <p:xfrm>
          <a:off x="4860254" y="1853318"/>
          <a:ext cx="219511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119">
                  <a:extLst>
                    <a:ext uri="{9D8B030D-6E8A-4147-A177-3AD203B41FA5}">
                      <a16:colId xmlns:a16="http://schemas.microsoft.com/office/drawing/2014/main" val="7371202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PRERADA POLJOPRIVREDNIH PROIZVODA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93432"/>
                  </a:ext>
                </a:extLst>
              </a:tr>
            </a:tbl>
          </a:graphicData>
        </a:graphic>
      </p:graphicFrame>
      <p:pic>
        <p:nvPicPr>
          <p:cNvPr id="11" name="Slika 10">
            <a:extLst>
              <a:ext uri="{FF2B5EF4-FFF2-40B4-BE49-F238E27FC236}">
                <a16:creationId xmlns:a16="http://schemas.microsoft.com/office/drawing/2014/main" id="{4CC734AE-A4AA-4B7C-A903-7CC3A1DAB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148" y="2582963"/>
            <a:ext cx="3825380" cy="2727442"/>
          </a:xfrm>
          <a:prstGeom prst="rect">
            <a:avLst/>
          </a:prstGeom>
        </p:spPr>
      </p:pic>
      <p:graphicFrame>
        <p:nvGraphicFramePr>
          <p:cNvPr id="12" name="Tablica 11">
            <a:extLst>
              <a:ext uri="{FF2B5EF4-FFF2-40B4-BE49-F238E27FC236}">
                <a16:creationId xmlns:a16="http://schemas.microsoft.com/office/drawing/2014/main" id="{D1269D57-0F86-4C71-AF66-5C86DEAC8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262595"/>
              </p:ext>
            </p:extLst>
          </p:nvPr>
        </p:nvGraphicFramePr>
        <p:xfrm>
          <a:off x="7626524" y="1992457"/>
          <a:ext cx="38906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0628">
                  <a:extLst>
                    <a:ext uri="{9D8B030D-6E8A-4147-A177-3AD203B41FA5}">
                      <a16:colId xmlns:a16="http://schemas.microsoft.com/office/drawing/2014/main" val="267920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OBNOVLJIVI IZVORI ENERGIJE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70736"/>
                  </a:ext>
                </a:extLst>
              </a:tr>
            </a:tbl>
          </a:graphicData>
        </a:graphic>
      </p:graphicFrame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1530F70B-6F8F-459C-8CFD-157240C284A0}"/>
              </a:ext>
            </a:extLst>
          </p:cNvPr>
          <p:cNvSpPr/>
          <p:nvPr/>
        </p:nvSpPr>
        <p:spPr>
          <a:xfrm>
            <a:off x="1536349" y="5471127"/>
            <a:ext cx="2195119" cy="540758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hr-HR" sz="2800" dirty="0"/>
              <a:t>&gt;1,8 mlrd kn</a:t>
            </a:r>
            <a:endParaRPr lang="en-GB" sz="2800" dirty="0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7F1A2A40-9C60-478C-98EC-DDDF9D06B66F}"/>
              </a:ext>
            </a:extLst>
          </p:cNvPr>
          <p:cNvSpPr/>
          <p:nvPr/>
        </p:nvSpPr>
        <p:spPr>
          <a:xfrm>
            <a:off x="3504524" y="4360084"/>
            <a:ext cx="1053841" cy="595618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hr-HR" sz="2800" dirty="0"/>
              <a:t>&gt;980</a:t>
            </a:r>
            <a:endParaRPr lang="en-GB" sz="2800" dirty="0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9EAB1ED0-801D-4F31-BBF7-3D6F037425F9}"/>
              </a:ext>
            </a:extLst>
          </p:cNvPr>
          <p:cNvSpPr/>
          <p:nvPr/>
        </p:nvSpPr>
        <p:spPr>
          <a:xfrm>
            <a:off x="6303419" y="2833382"/>
            <a:ext cx="1053841" cy="595618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hr-HR" sz="2800" dirty="0"/>
              <a:t>&gt;120</a:t>
            </a:r>
            <a:endParaRPr lang="en-GB" sz="2800" dirty="0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E091BDAE-20DE-46D1-A0CB-455901648F80}"/>
              </a:ext>
            </a:extLst>
          </p:cNvPr>
          <p:cNvSpPr/>
          <p:nvPr/>
        </p:nvSpPr>
        <p:spPr>
          <a:xfrm>
            <a:off x="4968492" y="5904136"/>
            <a:ext cx="1978639" cy="540758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hr-HR" sz="2800" dirty="0"/>
              <a:t>&gt;520 mil kn</a:t>
            </a:r>
            <a:endParaRPr lang="en-GB" sz="2800" dirty="0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33164091-9237-42EF-B420-599BB52F5C4B}"/>
              </a:ext>
            </a:extLst>
          </p:cNvPr>
          <p:cNvSpPr/>
          <p:nvPr/>
        </p:nvSpPr>
        <p:spPr>
          <a:xfrm>
            <a:off x="8582518" y="5471127"/>
            <a:ext cx="1978639" cy="540758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hr-HR" sz="2800" dirty="0"/>
              <a:t>&gt;85 mil kn</a:t>
            </a:r>
            <a:endParaRPr lang="en-GB" sz="2800" dirty="0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DD466483-EF49-4C79-8F38-41947747A833}"/>
              </a:ext>
            </a:extLst>
          </p:cNvPr>
          <p:cNvSpPr/>
          <p:nvPr/>
        </p:nvSpPr>
        <p:spPr>
          <a:xfrm>
            <a:off x="10957607" y="2767718"/>
            <a:ext cx="1053841" cy="595618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hr-HR" sz="2800" dirty="0"/>
              <a:t>&gt;90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2375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2591" y="365125"/>
            <a:ext cx="898497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600" dirty="0"/>
            </a:br>
            <a:r>
              <a:rPr lang="hr-HR" dirty="0"/>
              <a:t>MJERA 6 – RAZVOJ POLJOPRIVREDNIH GOSPODARSTAVA I POSLOVANJA</a:t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0EB4691-55C9-427F-B5FB-761F1BDA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22376"/>
            <a:ext cx="3144479" cy="2335469"/>
          </a:xfrm>
          <a:prstGeom prst="rect">
            <a:avLst/>
          </a:prstGeom>
        </p:spPr>
      </p:pic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63F68AD1-9D12-41C0-A068-920CB9517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777997"/>
              </p:ext>
            </p:extLst>
          </p:nvPr>
        </p:nvGraphicFramePr>
        <p:xfrm>
          <a:off x="838200" y="2021112"/>
          <a:ext cx="314447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479">
                  <a:extLst>
                    <a:ext uri="{9D8B030D-6E8A-4147-A177-3AD203B41FA5}">
                      <a16:colId xmlns:a16="http://schemas.microsoft.com/office/drawing/2014/main" val="1665388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MLADI POLJOPRIVREDNICI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209432"/>
                  </a:ext>
                </a:extLst>
              </a:tr>
            </a:tbl>
          </a:graphicData>
        </a:graphic>
      </p:graphicFrame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0CB7545D-F529-4CB2-862F-2D54E1A00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041751"/>
              </p:ext>
            </p:extLst>
          </p:nvPr>
        </p:nvGraphicFramePr>
        <p:xfrm>
          <a:off x="4570824" y="1995897"/>
          <a:ext cx="272681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813">
                  <a:extLst>
                    <a:ext uri="{9D8B030D-6E8A-4147-A177-3AD203B41FA5}">
                      <a16:colId xmlns:a16="http://schemas.microsoft.com/office/drawing/2014/main" val="287088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MALA POLJOPRIVREDNA </a:t>
                      </a:r>
                      <a:endParaRPr lang="hr-HR" dirty="0"/>
                    </a:p>
                    <a:p>
                      <a:pPr algn="ctr"/>
                      <a:r>
                        <a:rPr lang="en-GB" dirty="0"/>
                        <a:t>GOSPODARSTVA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741368"/>
                  </a:ext>
                </a:extLst>
              </a:tr>
            </a:tbl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id="{1318F117-9068-49F2-819C-6FF28B9FB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25" y="2801189"/>
            <a:ext cx="2726813" cy="2256656"/>
          </a:xfrm>
          <a:prstGeom prst="rect">
            <a:avLst/>
          </a:prstGeom>
        </p:spPr>
      </p:pic>
      <p:graphicFrame>
        <p:nvGraphicFramePr>
          <p:cNvPr id="9" name="Tablica 8">
            <a:extLst>
              <a:ext uri="{FF2B5EF4-FFF2-40B4-BE49-F238E27FC236}">
                <a16:creationId xmlns:a16="http://schemas.microsoft.com/office/drawing/2014/main" id="{A39B66B8-6D03-44EA-ADC8-5158E3353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13988"/>
              </p:ext>
            </p:extLst>
          </p:nvPr>
        </p:nvGraphicFramePr>
        <p:xfrm>
          <a:off x="7946997" y="2056185"/>
          <a:ext cx="372970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703">
                  <a:extLst>
                    <a:ext uri="{9D8B030D-6E8A-4147-A177-3AD203B41FA5}">
                      <a16:colId xmlns:a16="http://schemas.microsoft.com/office/drawing/2014/main" val="1713398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NEPOLJOPRIVREDNE DJELATNOSTI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080350"/>
                  </a:ext>
                </a:extLst>
              </a:tr>
            </a:tbl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id="{6B17DCE4-39B5-412A-BFF9-2994FEFD9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998" y="2801189"/>
            <a:ext cx="3729703" cy="2256656"/>
          </a:xfrm>
          <a:prstGeom prst="rect">
            <a:avLst/>
          </a:prstGeom>
        </p:spPr>
      </p:pic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2CAD88B3-8C63-47B7-98CE-84167DFF22F3}"/>
              </a:ext>
            </a:extLst>
          </p:cNvPr>
          <p:cNvSpPr/>
          <p:nvPr/>
        </p:nvSpPr>
        <p:spPr>
          <a:xfrm>
            <a:off x="1080096" y="5388269"/>
            <a:ext cx="2195119" cy="540758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hr-HR" sz="2800" dirty="0"/>
              <a:t>&gt;510 mil kn</a:t>
            </a:r>
            <a:endParaRPr lang="en-GB" sz="2800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F82D575E-3D05-45C5-8961-D51BC48D265D}"/>
              </a:ext>
            </a:extLst>
          </p:cNvPr>
          <p:cNvSpPr/>
          <p:nvPr/>
        </p:nvSpPr>
        <p:spPr>
          <a:xfrm>
            <a:off x="359696" y="2944238"/>
            <a:ext cx="1124975" cy="595618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hr-HR" sz="2800" dirty="0"/>
              <a:t>&gt;1480</a:t>
            </a:r>
            <a:endParaRPr lang="en-GB" sz="2800" dirty="0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1F8A691C-F601-41BF-9E6E-F06619BBF421}"/>
              </a:ext>
            </a:extLst>
          </p:cNvPr>
          <p:cNvSpPr/>
          <p:nvPr/>
        </p:nvSpPr>
        <p:spPr>
          <a:xfrm>
            <a:off x="6371304" y="4135338"/>
            <a:ext cx="1238864" cy="595618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hr-HR" sz="2800" dirty="0"/>
              <a:t>&gt;4.200</a:t>
            </a:r>
            <a:endParaRPr lang="en-GB" sz="2800" dirty="0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9EA1487D-5AA1-47AE-8B60-2378A3529693}"/>
              </a:ext>
            </a:extLst>
          </p:cNvPr>
          <p:cNvSpPr/>
          <p:nvPr/>
        </p:nvSpPr>
        <p:spPr>
          <a:xfrm>
            <a:off x="11001920" y="2833382"/>
            <a:ext cx="1053841" cy="595618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hr-HR" sz="2800" dirty="0"/>
              <a:t>&gt;630</a:t>
            </a:r>
            <a:endParaRPr lang="en-GB" sz="2800" dirty="0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0CAEDC9F-1DBE-439B-A0FC-CEA77CEBD18F}"/>
              </a:ext>
            </a:extLst>
          </p:cNvPr>
          <p:cNvSpPr/>
          <p:nvPr/>
        </p:nvSpPr>
        <p:spPr>
          <a:xfrm>
            <a:off x="4900278" y="5388269"/>
            <a:ext cx="2195119" cy="540758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hr-HR" sz="2800" dirty="0"/>
              <a:t>&gt;470 mil kn</a:t>
            </a:r>
            <a:endParaRPr lang="en-GB" sz="2800" dirty="0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34309168-F9FE-43BF-8F6E-336BD356D2CB}"/>
              </a:ext>
            </a:extLst>
          </p:cNvPr>
          <p:cNvSpPr/>
          <p:nvPr/>
        </p:nvSpPr>
        <p:spPr>
          <a:xfrm>
            <a:off x="8806801" y="5331509"/>
            <a:ext cx="2195119" cy="540758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hr-HR" sz="2800" dirty="0"/>
              <a:t>&gt;300 mil kn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7421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6791" y="376259"/>
            <a:ext cx="921111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MJERA 7 - TEMELJNE USLUGE I OBNOVA SELA U RURALNIM PODRUČJIMA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37149DA-F577-4A4B-A189-16ADBC3FB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594" y="2574889"/>
            <a:ext cx="2390648" cy="193869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5E2E1B5-719A-4C93-B29E-C592AA674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01" y="2574889"/>
            <a:ext cx="2446188" cy="1938696"/>
          </a:xfrm>
          <a:prstGeom prst="rect">
            <a:avLst/>
          </a:prstGeom>
        </p:spPr>
      </p:pic>
      <p:sp>
        <p:nvSpPr>
          <p:cNvPr id="14" name="Pravokutnik 13">
            <a:extLst>
              <a:ext uri="{FF2B5EF4-FFF2-40B4-BE49-F238E27FC236}">
                <a16:creationId xmlns:a16="http://schemas.microsoft.com/office/drawing/2014/main" id="{DC24A89E-11CC-40DD-9963-89FD387A9407}"/>
              </a:ext>
            </a:extLst>
          </p:cNvPr>
          <p:cNvSpPr/>
          <p:nvPr/>
        </p:nvSpPr>
        <p:spPr>
          <a:xfrm>
            <a:off x="8934387" y="2554426"/>
            <a:ext cx="2390647" cy="190472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6000" r="-66000"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741B264C-5160-44FA-A2D9-034630BD0D85}"/>
              </a:ext>
            </a:extLst>
          </p:cNvPr>
          <p:cNvSpPr/>
          <p:nvPr/>
        </p:nvSpPr>
        <p:spPr>
          <a:xfrm>
            <a:off x="7146280" y="2608864"/>
            <a:ext cx="1021913" cy="637564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hr-HR" sz="2800" dirty="0"/>
              <a:t>20</a:t>
            </a:r>
            <a:endParaRPr lang="en-GB" sz="2800" dirty="0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5D65946F-8F29-4D06-A96D-1B661D254CCA}"/>
              </a:ext>
            </a:extLst>
          </p:cNvPr>
          <p:cNvSpPr/>
          <p:nvPr/>
        </p:nvSpPr>
        <p:spPr>
          <a:xfrm>
            <a:off x="10814406" y="3710848"/>
            <a:ext cx="1021914" cy="637564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hr-HR" sz="2800" dirty="0"/>
              <a:t>17</a:t>
            </a:r>
            <a:endParaRPr lang="en-GB" sz="2800" dirty="0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F0E45227-C8EA-42C6-B642-595BBC1D18CD}"/>
              </a:ext>
            </a:extLst>
          </p:cNvPr>
          <p:cNvSpPr/>
          <p:nvPr/>
        </p:nvSpPr>
        <p:spPr>
          <a:xfrm>
            <a:off x="3372139" y="3246428"/>
            <a:ext cx="1053841" cy="595618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hr-HR" sz="2800" dirty="0"/>
              <a:t>200</a:t>
            </a:r>
            <a:endParaRPr lang="en-GB" sz="2800" dirty="0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31E54BB7-9E5D-4DD9-9C68-6DF5797BCDD5}"/>
              </a:ext>
            </a:extLst>
          </p:cNvPr>
          <p:cNvSpPr/>
          <p:nvPr/>
        </p:nvSpPr>
        <p:spPr>
          <a:xfrm>
            <a:off x="1377594" y="4984261"/>
            <a:ext cx="2177358" cy="540758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hr-HR" sz="2800" dirty="0"/>
              <a:t>&gt;1 mlrd kn</a:t>
            </a:r>
            <a:endParaRPr lang="en-GB" sz="2800" dirty="0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CCCFB19E-3033-4866-88D8-0B659D801EDA}"/>
              </a:ext>
            </a:extLst>
          </p:cNvPr>
          <p:cNvSpPr/>
          <p:nvPr/>
        </p:nvSpPr>
        <p:spPr>
          <a:xfrm>
            <a:off x="4952901" y="4983567"/>
            <a:ext cx="2529447" cy="540758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hr-HR" sz="2800" dirty="0"/>
              <a:t>&gt;80 mil kuna</a:t>
            </a:r>
            <a:endParaRPr lang="en-GB" sz="2800" dirty="0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4C8690E7-8929-4C8E-8D84-41076FCF85B1}"/>
              </a:ext>
            </a:extLst>
          </p:cNvPr>
          <p:cNvSpPr/>
          <p:nvPr/>
        </p:nvSpPr>
        <p:spPr>
          <a:xfrm>
            <a:off x="8880297" y="4983567"/>
            <a:ext cx="2390647" cy="540758"/>
          </a:xfrm>
          <a:prstGeom prst="roundRect">
            <a:avLst>
              <a:gd name="adj" fmla="val 10000"/>
            </a:avLst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hr-HR" sz="2800" dirty="0"/>
              <a:t>&gt;95 mil kuna</a:t>
            </a:r>
            <a:endParaRPr lang="en-GB" sz="2800" dirty="0"/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350A46E0-A4CC-4A48-9C78-145416BBB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82465"/>
              </p:ext>
            </p:extLst>
          </p:nvPr>
        </p:nvGraphicFramePr>
        <p:xfrm>
          <a:off x="1377595" y="2014837"/>
          <a:ext cx="23906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648">
                  <a:extLst>
                    <a:ext uri="{9D8B030D-6E8A-4147-A177-3AD203B41FA5}">
                      <a16:colId xmlns:a16="http://schemas.microsoft.com/office/drawing/2014/main" val="3328032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DJEČJI VRTIĆI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669190"/>
                  </a:ext>
                </a:extLst>
              </a:tr>
            </a:tbl>
          </a:graphicData>
        </a:graphic>
      </p:graphicFrame>
      <p:graphicFrame>
        <p:nvGraphicFramePr>
          <p:cNvPr id="22" name="Tablica 21">
            <a:extLst>
              <a:ext uri="{FF2B5EF4-FFF2-40B4-BE49-F238E27FC236}">
                <a16:creationId xmlns:a16="http://schemas.microsoft.com/office/drawing/2014/main" id="{B387FB16-AA7D-4B78-86D7-4C57A47CC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1042"/>
              </p:ext>
            </p:extLst>
          </p:nvPr>
        </p:nvGraphicFramePr>
        <p:xfrm>
          <a:off x="4980671" y="1933637"/>
          <a:ext cx="23906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648">
                  <a:extLst>
                    <a:ext uri="{9D8B030D-6E8A-4147-A177-3AD203B41FA5}">
                      <a16:colId xmlns:a16="http://schemas.microsoft.com/office/drawing/2014/main" val="3328032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DRUŠTVENI DOMOVI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669190"/>
                  </a:ext>
                </a:extLst>
              </a:tr>
            </a:tbl>
          </a:graphicData>
        </a:graphic>
      </p:graphicFrame>
      <p:graphicFrame>
        <p:nvGraphicFramePr>
          <p:cNvPr id="23" name="Tablica 22">
            <a:extLst>
              <a:ext uri="{FF2B5EF4-FFF2-40B4-BE49-F238E27FC236}">
                <a16:creationId xmlns:a16="http://schemas.microsoft.com/office/drawing/2014/main" id="{07CCEC17-3425-42DB-95AF-31CFE01BE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270107"/>
              </p:ext>
            </p:extLst>
          </p:nvPr>
        </p:nvGraphicFramePr>
        <p:xfrm>
          <a:off x="8934715" y="1907610"/>
          <a:ext cx="23906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648">
                  <a:extLst>
                    <a:ext uri="{9D8B030D-6E8A-4147-A177-3AD203B41FA5}">
                      <a16:colId xmlns:a16="http://schemas.microsoft.com/office/drawing/2014/main" val="3328032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VATROGASNI DOMOVI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669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947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1012</Words>
  <Application>Microsoft Office PowerPoint</Application>
  <PresentationFormat>Široki zaslon</PresentationFormat>
  <Paragraphs>188</Paragraphs>
  <Slides>17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Calibri Light</vt:lpstr>
      <vt:lpstr>Neo Sans</vt:lpstr>
      <vt:lpstr>Office Theme</vt:lpstr>
      <vt:lpstr>Kako EU fondovi mijenjaju Hrvatsku?</vt:lpstr>
      <vt:lpstr>PROGRAMI U NADLEŽNOSTI MINISTARSTVA POLJOPRIVREDE</vt:lpstr>
      <vt:lpstr>PROGRAM RURALNOG RAZVOJA – RASPOLOŽIVA SREDSTVA</vt:lpstr>
      <vt:lpstr>PRR – UGOVORENA I ISPLAĆENA SREDSTVA</vt:lpstr>
      <vt:lpstr>BROJNE MOGUĆNOSTI ULAGANJA PRR-A</vt:lpstr>
      <vt:lpstr>PRR – PROVEDBA: POSTIGNUĆA</vt:lpstr>
      <vt:lpstr>MJERA 4 – ULAGANJA U FIZIČKU IMOVINU</vt:lpstr>
      <vt:lpstr> MJERA 6 – RAZVOJ POLJOPRIVREDNIH GOSPODARSTAVA I POSLOVANJA </vt:lpstr>
      <vt:lpstr>MJERA 7 - TEMELJNE USLUGE I OBNOVA SELA U RURALNIM PODRUČJIMA</vt:lpstr>
      <vt:lpstr>LEADER</vt:lpstr>
      <vt:lpstr>FINANCIJSKI INSTRUMENTI</vt:lpstr>
      <vt:lpstr>POKRENUTI FINANCIJSKI INSTRUMENTI PRR-A</vt:lpstr>
      <vt:lpstr>FINANCIJSKI INSTRUMENTI (FI) - PROVEDBA</vt:lpstr>
      <vt:lpstr>OPERATIVNI PROGRAM ZA POMORSTVO I RIBARSTVO – RASPOLOŽIVA SREDSTVA</vt:lpstr>
      <vt:lpstr>OPPiR 2014. - 2020.– UGOVORENA I ISPLAĆENA SREDSTVA</vt:lpstr>
      <vt:lpstr>OPPiR 2014. - 2020. – POTPORA ZA UNAPRJEĐENJE RIBARSKE INFRASTRUKTURE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Bože Čolak</dc:creator>
  <cp:lastModifiedBy>Vedrana Mikić</cp:lastModifiedBy>
  <cp:revision>76</cp:revision>
  <dcterms:created xsi:type="dcterms:W3CDTF">2017-08-31T11:25:42Z</dcterms:created>
  <dcterms:modified xsi:type="dcterms:W3CDTF">2019-10-02T08:45:43Z</dcterms:modified>
</cp:coreProperties>
</file>